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6.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9.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0.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11.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1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5" r:id="rId1"/>
    <p:sldMasterId id="2147483762" r:id="rId2"/>
    <p:sldMasterId id="2147483768" r:id="rId3"/>
    <p:sldMasterId id="2147483770" r:id="rId4"/>
    <p:sldMasterId id="2147483775" r:id="rId5"/>
    <p:sldMasterId id="2147483779" r:id="rId6"/>
    <p:sldMasterId id="2147483791" r:id="rId7"/>
    <p:sldMasterId id="2147483796" r:id="rId8"/>
    <p:sldMasterId id="2147483800" r:id="rId9"/>
    <p:sldMasterId id="2147483812" r:id="rId10"/>
    <p:sldMasterId id="2147483816" r:id="rId11"/>
    <p:sldMasterId id="2147483821" r:id="rId12"/>
    <p:sldMasterId id="2147483923" r:id="rId13"/>
  </p:sldMasterIdLst>
  <p:notesMasterIdLst>
    <p:notesMasterId r:id="rId42"/>
  </p:notesMasterIdLst>
  <p:sldIdLst>
    <p:sldId id="256" r:id="rId14"/>
    <p:sldId id="290" r:id="rId15"/>
    <p:sldId id="287" r:id="rId16"/>
    <p:sldId id="291" r:id="rId17"/>
    <p:sldId id="262" r:id="rId18"/>
    <p:sldId id="258" r:id="rId19"/>
    <p:sldId id="267" r:id="rId20"/>
    <p:sldId id="268" r:id="rId21"/>
    <p:sldId id="269" r:id="rId22"/>
    <p:sldId id="289" r:id="rId23"/>
    <p:sldId id="275" r:id="rId24"/>
    <p:sldId id="302" r:id="rId25"/>
    <p:sldId id="294" r:id="rId26"/>
    <p:sldId id="300" r:id="rId27"/>
    <p:sldId id="288" r:id="rId28"/>
    <p:sldId id="304" r:id="rId29"/>
    <p:sldId id="260" r:id="rId30"/>
    <p:sldId id="261" r:id="rId31"/>
    <p:sldId id="259" r:id="rId32"/>
    <p:sldId id="299" r:id="rId33"/>
    <p:sldId id="295" r:id="rId34"/>
    <p:sldId id="296" r:id="rId35"/>
    <p:sldId id="282" r:id="rId36"/>
    <p:sldId id="301" r:id="rId37"/>
    <p:sldId id="297" r:id="rId38"/>
    <p:sldId id="283" r:id="rId39"/>
    <p:sldId id="303" r:id="rId40"/>
    <p:sldId id="293" r:id="rId4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iqgGVw2oa+8993I+jqBGvzHq759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76"/>
    <p:restoredTop sz="89666"/>
  </p:normalViewPr>
  <p:slideViewPr>
    <p:cSldViewPr snapToGrid="0">
      <p:cViewPr varScale="1">
        <p:scale>
          <a:sx n="138" d="100"/>
          <a:sy n="138" d="100"/>
        </p:scale>
        <p:origin x="208" y="36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customschemas.google.com/relationships/presentationmetadata" Target="metadata"/><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0" Type="http://schemas.openxmlformats.org/officeDocument/2006/relationships/slide" Target="slides/slide7.xml"/><Relationship Id="rId41"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38475" cy="465138"/>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2"/>
            <a:ext cx="3038475" cy="465138"/>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lvl1pPr marL="457200" marR="0" lvl="0"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3pPr>
            <a:lvl4pPr marL="1828800" marR="0" lvl="3"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4pPr>
            <a:lvl5pPr marL="2286000" marR="0" lvl="4"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29675"/>
            <a:ext cx="3038475" cy="465138"/>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Google Shape;84;p1:notes"/>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85" name="Google Shape;85;p1:notes"/>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48664d92d2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48664d92d2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r>
              <a:rPr lang="en-US" sz="1600" dirty="0">
                <a:solidFill>
                  <a:schemeClr val="bg1">
                    <a:lumMod val="95000"/>
                  </a:schemeClr>
                </a:solidFill>
              </a:rPr>
              <a:t>Most content from the First Public Working Draft, including the example guidelines, is Exploratory</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279523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73847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78441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1178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5639a04d88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5639a04d8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5639a04d88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5639a04d8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such as use without vision, use with limited vision, use without hearing, use with limited mobility, use with limited ability to recognize written language, etc.</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52b310c8e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52b310c8e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48664d92d2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48664d92d2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WCAG 2.0 is organized by Principle, Guidelines, Success Criteria, and Techniques.  WCAG 3.0 is currently organized by Guidelines, Outcomes and Methods.  </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b="1" dirty="0">
                <a:solidFill>
                  <a:schemeClr val="dk1"/>
                </a:solidFill>
              </a:rPr>
              <a:t>Guidelines</a:t>
            </a:r>
            <a:r>
              <a:rPr lang="en" dirty="0">
                <a:solidFill>
                  <a:schemeClr val="dk1"/>
                </a:solidFill>
              </a:rPr>
              <a:t>: high-level, plain-language version of the content for managers, policy makers, individuals who are new to accessibility. How-To sections describe the guideline.</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b="1" dirty="0">
                <a:solidFill>
                  <a:schemeClr val="dk1"/>
                </a:solidFill>
              </a:rPr>
              <a:t>Outcomes</a:t>
            </a:r>
            <a:r>
              <a:rPr lang="en" dirty="0">
                <a:solidFill>
                  <a:schemeClr val="dk1"/>
                </a:solidFill>
              </a:rPr>
              <a:t>: testable criteria that include information on how to score the outcome in an optional Conformance Claim.</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b="1" dirty="0">
                <a:solidFill>
                  <a:schemeClr val="dk1"/>
                </a:solidFill>
              </a:rPr>
              <a:t>Methods</a:t>
            </a:r>
            <a:r>
              <a:rPr lang="en" dirty="0">
                <a:solidFill>
                  <a:schemeClr val="dk1"/>
                </a:solidFill>
              </a:rPr>
              <a:t>: detailed information on how to meet the outcome, code samples, working examples, resources, as well as information about testing and scoring the method.</a:t>
            </a:r>
          </a:p>
          <a:p>
            <a:pPr marL="457200" lvl="0" indent="-298450" algn="l" rtl="0">
              <a:lnSpc>
                <a:spcPct val="115000"/>
              </a:lnSpc>
              <a:spcBef>
                <a:spcPts val="0"/>
              </a:spcBef>
              <a:spcAft>
                <a:spcPts val="0"/>
              </a:spcAft>
              <a:buClr>
                <a:schemeClr val="dk1"/>
              </a:buClr>
              <a:buSzPts val="1100"/>
              <a:buChar char="●"/>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Highest level:  Guidelines</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WCAG 3.0 guidelines organize the requirements and convey general expectation</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Example:  Headings Organize Content</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Middle level:  Outcomes</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Outcomes are the core requirements in WCAG 3.0</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Outcomes are technology neutral and are testable statements</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Examples:</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Content authors provide headings which are descriptive</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Headings reflect the hierarchy of content</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dirty="0">
                <a:solidFill>
                  <a:schemeClr val="dk1"/>
                </a:solidFill>
              </a:rPr>
              <a:t>Lowest (most detailed) level:  Methods</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Methods are specific to the technology</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HTML examples (paraphrased, and simplified)</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H1, H2, etc. used on web pages</a:t>
            </a:r>
            <a:endParaRPr dirty="0">
              <a:solidFill>
                <a:schemeClr val="dk1"/>
              </a:solidFill>
            </a:endParaRPr>
          </a:p>
          <a:p>
            <a:pPr marL="457200" lvl="0" indent="-298450" algn="l" rtl="0">
              <a:lnSpc>
                <a:spcPct val="115000"/>
              </a:lnSpc>
              <a:spcBef>
                <a:spcPts val="0"/>
              </a:spcBef>
              <a:spcAft>
                <a:spcPts val="0"/>
              </a:spcAft>
              <a:buClr>
                <a:schemeClr val="dk1"/>
              </a:buClr>
              <a:buSzPts val="1100"/>
              <a:buChar char="●"/>
            </a:pPr>
            <a:r>
              <a:rPr lang="en" dirty="0">
                <a:solidFill>
                  <a:schemeClr val="dk1"/>
                </a:solidFill>
              </a:rPr>
              <a:t>No skipping </a:t>
            </a:r>
            <a:r>
              <a:rPr lang="en" dirty="0" err="1">
                <a:solidFill>
                  <a:schemeClr val="dk1"/>
                </a:solidFill>
              </a:rPr>
              <a:t>Hn</a:t>
            </a: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1014489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480"/>
              </a:spcBef>
              <a:spcAft>
                <a:spcPts val="0"/>
              </a:spcAft>
              <a:buClr>
                <a:srgbClr val="000000"/>
              </a:buClr>
              <a:buSzPts val="1400"/>
              <a:buFont typeface="Arial"/>
              <a:buNone/>
              <a:tabLst/>
              <a:defRPr/>
            </a:pPr>
            <a:r>
              <a:rPr lang="en-US" sz="1600" dirty="0"/>
              <a:t>The purpose of this is to stand up subgroups to work for 8 week on exploring this area (research, writing initial outcomes, methods, and tests)</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60771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544c217c09_2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544c217c09_2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234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Though I have the honor to co-chair the Accessibility Guidelines Working Group of the W3C, I do not represent the W3C.  Nor am I speaking for the Library of Congress.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7672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544c217c09_2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544c217c09_2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51480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1fd5664c708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1fd5664c708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background and How to give feedback fairly quickly and provide a chance to ask questions at the end of each section. Then I will walk through the direction we’re exploring in more detail and take questions as I go.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84518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C6C8D6-5257-F349-B85B-ADC25600876D}" type="slidenum">
              <a:rPr lang="en-US" smtClean="0"/>
              <a:t>5</a:t>
            </a:fld>
            <a:endParaRPr lang="en-US"/>
          </a:p>
        </p:txBody>
      </p:sp>
    </p:spTree>
    <p:extLst>
      <p:ext uri="{BB962C8B-B14F-4D97-AF65-F5344CB8AC3E}">
        <p14:creationId xmlns:p14="http://schemas.microsoft.com/office/powerpoint/2010/main" val="237521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If you are starting work on accessibility in your organization, use WCAG 2.  </a:t>
            </a:r>
          </a:p>
          <a:p>
            <a:pPr marL="514350" indent="-285750" rtl="0" fontAlgn="base">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WCAG 3.0 is under development and </a:t>
            </a:r>
            <a:r>
              <a:rPr lang="en-US" sz="1600" b="1" i="1" u="none" strike="noStrike" cap="none" dirty="0">
                <a:solidFill>
                  <a:schemeClr val="dk1"/>
                </a:solidFill>
                <a:effectLst/>
                <a:latin typeface="Arial"/>
                <a:ea typeface="Arial"/>
                <a:cs typeface="Arial"/>
                <a:sym typeface="Arial"/>
              </a:rPr>
              <a:t>is not finished</a:t>
            </a:r>
            <a:r>
              <a:rPr lang="en-US" sz="1600" b="0" i="0" u="none" strike="noStrike" cap="none" dirty="0">
                <a:solidFill>
                  <a:schemeClr val="dk1"/>
                </a:solidFill>
                <a:effectLst/>
                <a:latin typeface="Arial"/>
                <a:ea typeface="Arial"/>
                <a:cs typeface="Arial"/>
                <a:sym typeface="Arial"/>
              </a:rPr>
              <a:t> and is not ready for use</a:t>
            </a:r>
          </a:p>
          <a:p>
            <a:pPr marL="514350" indent="-285750">
              <a:buFont typeface="Arial" panose="020B0604020202020204" pitchFamily="34" charset="0"/>
              <a:buChar char="•"/>
            </a:pPr>
            <a:r>
              <a:rPr lang="en-US" sz="1600" b="0" i="0" u="none" strike="noStrike" cap="none" dirty="0">
                <a:solidFill>
                  <a:schemeClr val="dk1"/>
                </a:solidFill>
                <a:effectLst/>
                <a:latin typeface="Arial"/>
                <a:ea typeface="Arial"/>
                <a:cs typeface="Arial"/>
                <a:sym typeface="Arial"/>
              </a:rPr>
              <a:t>Anything in the WCAG3 draft today </a:t>
            </a:r>
            <a:r>
              <a:rPr lang="en-US" sz="1600" b="1" i="1" u="none" strike="noStrike" cap="none" dirty="0">
                <a:solidFill>
                  <a:schemeClr val="dk1"/>
                </a:solidFill>
                <a:effectLst/>
                <a:latin typeface="Arial"/>
                <a:ea typeface="Arial"/>
                <a:cs typeface="Arial"/>
                <a:sym typeface="Arial"/>
              </a:rPr>
              <a:t>is not ready</a:t>
            </a:r>
            <a:r>
              <a:rPr lang="en-US" sz="1600" b="0" i="0" u="none" strike="noStrike" cap="none" dirty="0">
                <a:solidFill>
                  <a:schemeClr val="dk1"/>
                </a:solidFill>
                <a:effectLst/>
                <a:latin typeface="Arial"/>
                <a:ea typeface="Arial"/>
                <a:cs typeface="Arial"/>
                <a:sym typeface="Arial"/>
              </a:rPr>
              <a:t> for implementation.  </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65884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48a281fdf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48a281fdf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48a281fdf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48a281fdf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48a281fdf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48a281fdf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48664d92d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48664d92d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5764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31010707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5382452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9415715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5871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2822571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extLst>
      <p:ext uri="{BB962C8B-B14F-4D97-AF65-F5344CB8AC3E}">
        <p14:creationId xmlns:p14="http://schemas.microsoft.com/office/powerpoint/2010/main" val="1800088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16152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191740"/>
            <a:ext cx="11360800" cy="4926671"/>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45920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39219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01606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91847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5" y="474356"/>
            <a:ext cx="10972800" cy="686229"/>
          </a:xfrm>
          <a:prstGeom prst="rect">
            <a:avLst/>
          </a:prstGeom>
        </p:spPr>
        <p:txBody>
          <a:bodyPr/>
          <a:lstStyle>
            <a:lvl1pPr>
              <a:defRPr sz="3600">
                <a:solidFill>
                  <a:schemeClr val="tx1"/>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24708"/>
            <a:ext cx="10972800" cy="4618891"/>
          </a:xfrm>
        </p:spPr>
        <p:txBody>
          <a:bodyPr/>
          <a:lstStyle>
            <a:lvl1pPr>
              <a:buClr>
                <a:srgbClr val="F45025"/>
              </a:buClr>
              <a:defRPr sz="2800"/>
            </a:lvl1pPr>
            <a:lvl2pPr>
              <a:buClr>
                <a:srgbClr val="F45025"/>
              </a:buClr>
              <a:defRPr sz="2800"/>
            </a:lvl2pPr>
            <a:lvl3pPr>
              <a:buClr>
                <a:srgbClr val="F45025"/>
              </a:buClr>
              <a:defRPr sz="2800"/>
            </a:lvl3pPr>
            <a:lvl4pPr>
              <a:buClr>
                <a:srgbClr val="F45025"/>
              </a:buClr>
              <a:defRPr sz="2800"/>
            </a:lvl4pPr>
            <a:lvl5pPr>
              <a:buClr>
                <a:srgbClr val="F45025"/>
              </a:buCl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A304EB23-957D-49C6-B4DA-5A03BBEAED57}" type="slidenum">
              <a:rPr lang="en-US" altLang="en-US"/>
              <a:pPr>
                <a:defRPr/>
              </a:pPr>
              <a:t>‹#›</a:t>
            </a:fld>
            <a:endParaRPr lang="en-US" altLang="en-US" dirty="0">
              <a:solidFill>
                <a:schemeClr val="tx1"/>
              </a:solidFill>
            </a:endParaRPr>
          </a:p>
        </p:txBody>
      </p:sp>
    </p:spTree>
    <p:extLst>
      <p:ext uri="{BB962C8B-B14F-4D97-AF65-F5344CB8AC3E}">
        <p14:creationId xmlns:p14="http://schemas.microsoft.com/office/powerpoint/2010/main" val="1003619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5997BB00-9803-41B4-AC65-7DC582A38785}"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3736538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2B009ED-B312-4ACC-B6D2-3B3431B195CD}"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4187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03377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1706702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05936"/>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1644161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extLst>
      <p:ext uri="{BB962C8B-B14F-4D97-AF65-F5344CB8AC3E}">
        <p14:creationId xmlns:p14="http://schemas.microsoft.com/office/powerpoint/2010/main" val="104561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16152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191740"/>
            <a:ext cx="11360800" cy="4926671"/>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77156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36566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636443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24479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2720F617-7426-544D-9FE9-88EFA4C817E3}" type="slidenum">
              <a:rPr lang="en-US" smtClean="0"/>
              <a:t>‹#›</a:t>
            </a:fld>
            <a:endParaRPr lang="en-US" dirty="0"/>
          </a:p>
        </p:txBody>
      </p:sp>
    </p:spTree>
    <p:extLst>
      <p:ext uri="{BB962C8B-B14F-4D97-AF65-F5344CB8AC3E}">
        <p14:creationId xmlns:p14="http://schemas.microsoft.com/office/powerpoint/2010/main" val="1893427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2370" y="509098"/>
            <a:ext cx="10972800" cy="792164"/>
          </a:xfrm>
          <a:prstGeom prst="rect">
            <a:avLst/>
          </a:prstGeom>
        </p:spPr>
        <p:txBody>
          <a:bodyPr/>
          <a:lstStyle>
            <a:lvl1pPr>
              <a:defRPr sz="3600">
                <a:solidFill>
                  <a:srgbClr val="F05936"/>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01262"/>
            <a:ext cx="10972800" cy="4642338"/>
          </a:xfrm>
        </p:spPr>
        <p:txBody>
          <a:bodyPr/>
          <a:lstStyle>
            <a:lvl1pPr>
              <a:buSzPct val="115000"/>
              <a:defRPr sz="2800"/>
            </a:lvl1pPr>
            <a:lvl2pPr>
              <a:buClr>
                <a:srgbClr val="F45025"/>
              </a:buClr>
              <a:defRPr sz="2800"/>
            </a:lvl2pPr>
            <a:lvl3pPr>
              <a:defRPr sz="28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Tree>
    <p:extLst>
      <p:ext uri="{BB962C8B-B14F-4D97-AF65-F5344CB8AC3E}">
        <p14:creationId xmlns:p14="http://schemas.microsoft.com/office/powerpoint/2010/main" val="36164135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337631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05936"/>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9557450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30763479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CC6AD18-ACFC-2143-ADAA-25F63D5967FD}" type="slidenum">
              <a:rPr lang="en-US" smtClean="0"/>
              <a:t>‹#›</a:t>
            </a:fld>
            <a:endParaRPr lang="en-US"/>
          </a:p>
        </p:txBody>
      </p:sp>
    </p:spTree>
    <p:extLst>
      <p:ext uri="{BB962C8B-B14F-4D97-AF65-F5344CB8AC3E}">
        <p14:creationId xmlns:p14="http://schemas.microsoft.com/office/powerpoint/2010/main" val="38052835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2720F617-7426-544D-9FE9-88EFA4C817E3}" type="slidenum">
              <a:rPr lang="en-US" smtClean="0"/>
              <a:t>‹#›</a:t>
            </a:fld>
            <a:endParaRPr lang="en-US" dirty="0"/>
          </a:p>
        </p:txBody>
      </p:sp>
    </p:spTree>
    <p:extLst>
      <p:ext uri="{BB962C8B-B14F-4D97-AF65-F5344CB8AC3E}">
        <p14:creationId xmlns:p14="http://schemas.microsoft.com/office/powerpoint/2010/main" val="1971124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27638426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775697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399" y="1322387"/>
            <a:ext cx="11175999" cy="824097"/>
          </a:xfrm>
        </p:spPr>
        <p:txBody>
          <a:bodyPr/>
          <a:lstStyle>
            <a:lvl1pPr algn="l">
              <a:defRPr sz="5800" b="1">
                <a:solidFill>
                  <a:srgbClr val="F45025"/>
                </a:solidFill>
              </a:defRPr>
            </a:lvl1pPr>
          </a:lstStyle>
          <a:p>
            <a:r>
              <a:rPr lang="en-US"/>
              <a:t>Click to edit Master title style</a:t>
            </a:r>
            <a:endParaRPr lang="en-US" dirty="0"/>
          </a:p>
        </p:txBody>
      </p:sp>
      <p:sp>
        <p:nvSpPr>
          <p:cNvPr id="3" name="Subtitle 2"/>
          <p:cNvSpPr>
            <a:spLocks noGrp="1"/>
          </p:cNvSpPr>
          <p:nvPr>
            <p:ph type="subTitle" idx="1"/>
          </p:nvPr>
        </p:nvSpPr>
        <p:spPr>
          <a:xfrm>
            <a:off x="406400" y="2249671"/>
            <a:ext cx="5689600" cy="824096"/>
          </a:xfrm>
        </p:spPr>
        <p:txBody>
          <a:bodyPr/>
          <a:lstStyle>
            <a:lvl1pPr marL="0" indent="0" algn="l">
              <a:buNone/>
              <a:defRPr>
                <a:solidFill>
                  <a:srgbClr val="75767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C4616A-3EE5-4655-9C81-80B8014799BD}" type="slidenum">
              <a:rPr lang="en-US" altLang="en-US"/>
              <a:pPr>
                <a:defRPr/>
              </a:pPr>
              <a:t>‹#›</a:t>
            </a:fld>
            <a:endParaRPr lang="en-US" altLang="en-US" dirty="0"/>
          </a:p>
        </p:txBody>
      </p:sp>
      <p:pic>
        <p:nvPicPr>
          <p:cNvPr id="7" name="Picture 6">
            <a:extLst>
              <a:ext uri="{FF2B5EF4-FFF2-40B4-BE49-F238E27FC236}">
                <a16:creationId xmlns:a16="http://schemas.microsoft.com/office/drawing/2014/main" id="{5F230070-DC0A-8A47-9A18-23F72233E0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400" y="291126"/>
            <a:ext cx="3868449" cy="763341"/>
          </a:xfrm>
          <a:prstGeom prst="rect">
            <a:avLst/>
          </a:prstGeom>
        </p:spPr>
      </p:pic>
      <p:sp>
        <p:nvSpPr>
          <p:cNvPr id="8" name="Rectangle 18">
            <a:extLst>
              <a:ext uri="{FF2B5EF4-FFF2-40B4-BE49-F238E27FC236}">
                <a16:creationId xmlns:a16="http://schemas.microsoft.com/office/drawing/2014/main" id="{2DE9A2CD-DE4D-9A4C-96AA-5D2EB687C84F}"/>
              </a:ext>
            </a:extLst>
          </p:cNvPr>
          <p:cNvSpPr>
            <a:spLocks noChangeArrowheads="1"/>
          </p:cNvSpPr>
          <p:nvPr/>
        </p:nvSpPr>
        <p:spPr bwMode="auto">
          <a:xfrm>
            <a:off x="406400" y="1143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7404221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FF1BDF-9421-49D9-870A-EE2F27B03437}" type="slidenum">
              <a:rPr lang="en-US" altLang="en-US"/>
              <a:pPr>
                <a:defRPr/>
              </a:pPr>
              <a:t>‹#›</a:t>
            </a:fld>
            <a:endParaRPr lang="en-US" altLang="en-US" dirty="0"/>
          </a:p>
        </p:txBody>
      </p:sp>
    </p:spTree>
    <p:extLst>
      <p:ext uri="{BB962C8B-B14F-4D97-AF65-F5344CB8AC3E}">
        <p14:creationId xmlns:p14="http://schemas.microsoft.com/office/powerpoint/2010/main" val="9862932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05936"/>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B31A7-9825-4813-AC70-4EC774B3CF60}" type="slidenum">
              <a:rPr lang="en-US" altLang="en-US"/>
              <a:pPr>
                <a:defRPr/>
              </a:pPr>
              <a:t>‹#›</a:t>
            </a:fld>
            <a:endParaRPr lang="en-US" altLang="en-US" dirty="0"/>
          </a:p>
        </p:txBody>
      </p:sp>
    </p:spTree>
    <p:extLst>
      <p:ext uri="{BB962C8B-B14F-4D97-AF65-F5344CB8AC3E}">
        <p14:creationId xmlns:p14="http://schemas.microsoft.com/office/powerpoint/2010/main" val="42089952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B0B842-6A11-43D6-AF8B-34814AA70282}" type="slidenum">
              <a:rPr lang="en-US" altLang="en-US"/>
              <a:pPr>
                <a:defRPr/>
              </a:pPr>
              <a:t>‹#›</a:t>
            </a:fld>
            <a:endParaRPr lang="en-US" altLang="en-US" dirty="0"/>
          </a:p>
        </p:txBody>
      </p:sp>
    </p:spTree>
    <p:extLst>
      <p:ext uri="{BB962C8B-B14F-4D97-AF65-F5344CB8AC3E}">
        <p14:creationId xmlns:p14="http://schemas.microsoft.com/office/powerpoint/2010/main" val="11572937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D0979C-7654-42E7-9A4E-13352C89B878}" type="slidenum">
              <a:rPr lang="en-US" altLang="en-US"/>
              <a:pPr>
                <a:defRPr/>
              </a:pPr>
              <a:t>‹#›</a:t>
            </a:fld>
            <a:endParaRPr lang="en-US" altLang="en-US" dirty="0"/>
          </a:p>
        </p:txBody>
      </p:sp>
    </p:spTree>
    <p:extLst>
      <p:ext uri="{BB962C8B-B14F-4D97-AF65-F5344CB8AC3E}">
        <p14:creationId xmlns:p14="http://schemas.microsoft.com/office/powerpoint/2010/main" val="415400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31570731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00516C-895D-430D-840B-C2222BA54C64}" type="slidenum">
              <a:rPr lang="en-US" altLang="en-US"/>
              <a:pPr>
                <a:defRPr/>
              </a:pPr>
              <a:t>‹#›</a:t>
            </a:fld>
            <a:endParaRPr lang="en-US" altLang="en-US" dirty="0"/>
          </a:p>
        </p:txBody>
      </p:sp>
    </p:spTree>
    <p:extLst>
      <p:ext uri="{BB962C8B-B14F-4D97-AF65-F5344CB8AC3E}">
        <p14:creationId xmlns:p14="http://schemas.microsoft.com/office/powerpoint/2010/main" val="25543120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FFEEF6-F6D8-4592-B201-4339DE0B9943}" type="slidenum">
              <a:rPr lang="en-US" altLang="en-US"/>
              <a:pPr>
                <a:defRPr/>
              </a:pPr>
              <a:t>‹#›</a:t>
            </a:fld>
            <a:endParaRPr lang="en-US" altLang="en-US" dirty="0"/>
          </a:p>
        </p:txBody>
      </p:sp>
    </p:spTree>
    <p:extLst>
      <p:ext uri="{BB962C8B-B14F-4D97-AF65-F5344CB8AC3E}">
        <p14:creationId xmlns:p14="http://schemas.microsoft.com/office/powerpoint/2010/main" val="16646457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F05936"/>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solidFill>
                  <a:srgbClr val="F0593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6384AF-5FDC-454F-B926-CE10D2CB77F3}" type="slidenum">
              <a:rPr lang="en-US" altLang="en-US"/>
              <a:pPr>
                <a:defRPr/>
              </a:pPr>
              <a:t>‹#›</a:t>
            </a:fld>
            <a:endParaRPr lang="en-US" altLang="en-US" dirty="0"/>
          </a:p>
        </p:txBody>
      </p:sp>
    </p:spTree>
    <p:extLst>
      <p:ext uri="{BB962C8B-B14F-4D97-AF65-F5344CB8AC3E}">
        <p14:creationId xmlns:p14="http://schemas.microsoft.com/office/powerpoint/2010/main" val="40112457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F0593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896AD1-B036-4B10-8DF8-285D821FF4CA}" type="slidenum">
              <a:rPr lang="en-US" altLang="en-US"/>
              <a:pPr>
                <a:defRPr/>
              </a:pPr>
              <a:t>‹#›</a:t>
            </a:fld>
            <a:endParaRPr lang="en-US" altLang="en-US" dirty="0"/>
          </a:p>
        </p:txBody>
      </p:sp>
    </p:spTree>
    <p:extLst>
      <p:ext uri="{BB962C8B-B14F-4D97-AF65-F5344CB8AC3E}">
        <p14:creationId xmlns:p14="http://schemas.microsoft.com/office/powerpoint/2010/main" val="25426443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BA1B44-BC08-40C1-BCF3-5E13DB7AC0CC}" type="slidenum">
              <a:rPr lang="en-US" altLang="en-US"/>
              <a:pPr>
                <a:defRPr/>
              </a:pPr>
              <a:t>‹#›</a:t>
            </a:fld>
            <a:endParaRPr lang="en-US" altLang="en-US" dirty="0"/>
          </a:p>
        </p:txBody>
      </p:sp>
    </p:spTree>
    <p:extLst>
      <p:ext uri="{BB962C8B-B14F-4D97-AF65-F5344CB8AC3E}">
        <p14:creationId xmlns:p14="http://schemas.microsoft.com/office/powerpoint/2010/main" val="9833884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497D63-8F63-4068-B200-4C58CE896AE4}" type="slidenum">
              <a:rPr lang="en-US" altLang="en-US"/>
              <a:pPr>
                <a:defRPr/>
              </a:pPr>
              <a:t>‹#›</a:t>
            </a:fld>
            <a:endParaRPr lang="en-US" altLang="en-US" dirty="0"/>
          </a:p>
        </p:txBody>
      </p:sp>
    </p:spTree>
    <p:extLst>
      <p:ext uri="{BB962C8B-B14F-4D97-AF65-F5344CB8AC3E}">
        <p14:creationId xmlns:p14="http://schemas.microsoft.com/office/powerpoint/2010/main" val="30003103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5" y="474356"/>
            <a:ext cx="10972800" cy="686229"/>
          </a:xfrm>
          <a:prstGeom prst="rect">
            <a:avLst/>
          </a:prstGeom>
        </p:spPr>
        <p:txBody>
          <a:bodyPr/>
          <a:lstStyle>
            <a:lvl1pPr>
              <a:defRPr sz="3600">
                <a:solidFill>
                  <a:schemeClr val="tx1"/>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24708"/>
            <a:ext cx="10972800" cy="4618891"/>
          </a:xfrm>
        </p:spPr>
        <p:txBody>
          <a:bodyPr/>
          <a:lstStyle>
            <a:lvl1pPr>
              <a:buClr>
                <a:srgbClr val="F45025"/>
              </a:buClr>
              <a:defRPr sz="2800"/>
            </a:lvl1pPr>
            <a:lvl2pPr>
              <a:buClr>
                <a:srgbClr val="F45025"/>
              </a:buClr>
              <a:defRPr sz="2800"/>
            </a:lvl2pPr>
            <a:lvl3pPr>
              <a:buClr>
                <a:srgbClr val="F45025"/>
              </a:buClr>
              <a:defRPr sz="2800"/>
            </a:lvl3pPr>
            <a:lvl4pPr>
              <a:buClr>
                <a:srgbClr val="F45025"/>
              </a:buClr>
              <a:defRPr sz="2800"/>
            </a:lvl4pPr>
            <a:lvl5pPr>
              <a:buClr>
                <a:srgbClr val="F45025"/>
              </a:buCl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A304EB23-957D-49C6-B4DA-5A03BBEAED57}" type="slidenum">
              <a:rPr lang="en-US" altLang="en-US"/>
              <a:pPr>
                <a:defRPr/>
              </a:pPr>
              <a:t>‹#›</a:t>
            </a:fld>
            <a:endParaRPr lang="en-US" altLang="en-US" dirty="0">
              <a:solidFill>
                <a:schemeClr val="tx1"/>
              </a:solidFill>
            </a:endParaRPr>
          </a:p>
        </p:txBody>
      </p:sp>
    </p:spTree>
    <p:extLst>
      <p:ext uri="{BB962C8B-B14F-4D97-AF65-F5344CB8AC3E}">
        <p14:creationId xmlns:p14="http://schemas.microsoft.com/office/powerpoint/2010/main" val="3901309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5997BB00-9803-41B4-AC65-7DC582A38785}"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41356989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2B009ED-B312-4ACC-B6D2-3B3431B195CD}"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7321914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399" y="1322387"/>
            <a:ext cx="11175999" cy="824097"/>
          </a:xfrm>
        </p:spPr>
        <p:txBody>
          <a:bodyPr/>
          <a:lstStyle>
            <a:lvl1pPr algn="l">
              <a:defRPr sz="5800" b="1">
                <a:solidFill>
                  <a:srgbClr val="F45025"/>
                </a:solidFill>
              </a:defRPr>
            </a:lvl1pPr>
          </a:lstStyle>
          <a:p>
            <a:r>
              <a:rPr lang="en-US"/>
              <a:t>Click to edit Master title style</a:t>
            </a:r>
            <a:endParaRPr lang="en-US" dirty="0"/>
          </a:p>
        </p:txBody>
      </p:sp>
      <p:sp>
        <p:nvSpPr>
          <p:cNvPr id="3" name="Subtitle 2"/>
          <p:cNvSpPr>
            <a:spLocks noGrp="1"/>
          </p:cNvSpPr>
          <p:nvPr>
            <p:ph type="subTitle" idx="1"/>
          </p:nvPr>
        </p:nvSpPr>
        <p:spPr>
          <a:xfrm>
            <a:off x="406400" y="2249671"/>
            <a:ext cx="5689600" cy="824096"/>
          </a:xfrm>
        </p:spPr>
        <p:txBody>
          <a:bodyPr/>
          <a:lstStyle>
            <a:lvl1pPr marL="0" indent="0" algn="l">
              <a:buNone/>
              <a:defRPr>
                <a:solidFill>
                  <a:srgbClr val="75767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C4616A-3EE5-4655-9C81-80B8014799BD}" type="slidenum">
              <a:rPr lang="en-US" altLang="en-US"/>
              <a:pPr>
                <a:defRPr/>
              </a:pPr>
              <a:t>‹#›</a:t>
            </a:fld>
            <a:endParaRPr lang="en-US" altLang="en-US" dirty="0"/>
          </a:p>
        </p:txBody>
      </p:sp>
    </p:spTree>
    <p:extLst>
      <p:ext uri="{BB962C8B-B14F-4D97-AF65-F5344CB8AC3E}">
        <p14:creationId xmlns:p14="http://schemas.microsoft.com/office/powerpoint/2010/main" val="133345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29344880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5" y="474356"/>
            <a:ext cx="10972800" cy="686229"/>
          </a:xfrm>
          <a:prstGeom prst="rect">
            <a:avLst/>
          </a:prstGeom>
        </p:spPr>
        <p:txBody>
          <a:bodyPr/>
          <a:lstStyle>
            <a:lvl1pPr>
              <a:defRPr sz="3600">
                <a:solidFill>
                  <a:schemeClr val="tx1"/>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24708"/>
            <a:ext cx="10972800" cy="4618891"/>
          </a:xfrm>
        </p:spPr>
        <p:txBody>
          <a:bodyPr/>
          <a:lstStyle>
            <a:lvl1pPr>
              <a:buClr>
                <a:srgbClr val="F45025"/>
              </a:buClr>
              <a:defRPr sz="2800"/>
            </a:lvl1pPr>
            <a:lvl2pPr>
              <a:buClr>
                <a:srgbClr val="F45025"/>
              </a:buClr>
              <a:defRPr sz="2800"/>
            </a:lvl2pPr>
            <a:lvl3pPr>
              <a:buClr>
                <a:srgbClr val="F45025"/>
              </a:buClr>
              <a:defRPr sz="2800"/>
            </a:lvl3pPr>
            <a:lvl4pPr>
              <a:buClr>
                <a:srgbClr val="F45025"/>
              </a:buClr>
              <a:defRPr sz="2800"/>
            </a:lvl4pPr>
            <a:lvl5pPr>
              <a:buClr>
                <a:srgbClr val="F45025"/>
              </a:buCl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A304EB23-957D-49C6-B4DA-5A03BBEAED57}" type="slidenum">
              <a:rPr lang="en-US" altLang="en-US"/>
              <a:pPr>
                <a:defRPr/>
              </a:pPr>
              <a:t>‹#›</a:t>
            </a:fld>
            <a:endParaRPr lang="en-US" altLang="en-US" dirty="0">
              <a:solidFill>
                <a:schemeClr val="tx1"/>
              </a:solidFill>
            </a:endParaRPr>
          </a:p>
        </p:txBody>
      </p:sp>
    </p:spTree>
    <p:extLst>
      <p:ext uri="{BB962C8B-B14F-4D97-AF65-F5344CB8AC3E}">
        <p14:creationId xmlns:p14="http://schemas.microsoft.com/office/powerpoint/2010/main" val="15382554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5997BB00-9803-41B4-AC65-7DC582A38785}"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644023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2B009ED-B312-4ACC-B6D2-3B3431B195CD}"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14044023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extLst>
      <p:ext uri="{BB962C8B-B14F-4D97-AF65-F5344CB8AC3E}">
        <p14:creationId xmlns:p14="http://schemas.microsoft.com/office/powerpoint/2010/main" val="21433293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16152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191740"/>
            <a:ext cx="11360800" cy="4926671"/>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0488766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459450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220538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210458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2242687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A304EB23-957D-49C6-B4DA-5A03BBEAED57}" type="slidenum">
              <a:rPr lang="en-US" altLang="en-US" smtClean="0"/>
              <a:pPr>
                <a:defRPr/>
              </a:pPr>
              <a:t>‹#›</a:t>
            </a:fld>
            <a:endParaRPr lang="en-US" altLang="en-US" dirty="0">
              <a:solidFill>
                <a:schemeClr val="tx1"/>
              </a:solidFill>
            </a:endParaRPr>
          </a:p>
        </p:txBody>
      </p:sp>
    </p:spTree>
    <p:extLst>
      <p:ext uri="{BB962C8B-B14F-4D97-AF65-F5344CB8AC3E}">
        <p14:creationId xmlns:p14="http://schemas.microsoft.com/office/powerpoint/2010/main" val="258327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6746436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05936"/>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18142849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28235471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16710181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6963310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pPr>
              <a:defRPr/>
            </a:pPr>
            <a:fld id="{82B009ED-B312-4ACC-B6D2-3B3431B195CD}" type="slidenum">
              <a:rPr lang="en-US" altLang="en-US" smtClean="0"/>
              <a:pPr>
                <a:defRPr/>
              </a:pPr>
              <a:t>‹#›</a:t>
            </a:fld>
            <a:endParaRPr lang="en-US" altLang="en-US" dirty="0">
              <a:solidFill>
                <a:schemeClr val="tx1"/>
              </a:solidFill>
            </a:endParaRPr>
          </a:p>
        </p:txBody>
      </p:sp>
    </p:spTree>
    <p:extLst>
      <p:ext uri="{BB962C8B-B14F-4D97-AF65-F5344CB8AC3E}">
        <p14:creationId xmlns:p14="http://schemas.microsoft.com/office/powerpoint/2010/main" val="14625461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F05936"/>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solidFill>
                  <a:srgbClr val="F0593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38953162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F0593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9663229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28805251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33052226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5" y="474356"/>
            <a:ext cx="10972800" cy="686229"/>
          </a:xfrm>
          <a:prstGeom prst="rect">
            <a:avLst/>
          </a:prstGeom>
        </p:spPr>
        <p:txBody>
          <a:bodyPr/>
          <a:lstStyle>
            <a:lvl1pPr>
              <a:defRPr sz="3600">
                <a:solidFill>
                  <a:schemeClr val="tx1"/>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24708"/>
            <a:ext cx="10972800" cy="4618891"/>
          </a:xfrm>
        </p:spPr>
        <p:txBody>
          <a:bodyPr/>
          <a:lstStyle>
            <a:lvl1pPr>
              <a:buClr>
                <a:srgbClr val="F45025"/>
              </a:buClr>
              <a:defRPr sz="2800"/>
            </a:lvl1pPr>
            <a:lvl2pPr>
              <a:buClr>
                <a:srgbClr val="F45025"/>
              </a:buClr>
              <a:defRPr sz="2800"/>
            </a:lvl2pPr>
            <a:lvl3pPr>
              <a:buClr>
                <a:srgbClr val="F45025"/>
              </a:buClr>
              <a:defRPr sz="2800"/>
            </a:lvl3pPr>
            <a:lvl4pPr>
              <a:buClr>
                <a:srgbClr val="F45025"/>
              </a:buClr>
              <a:defRPr sz="2800"/>
            </a:lvl4pPr>
            <a:lvl5pPr>
              <a:buClr>
                <a:srgbClr val="F45025"/>
              </a:buCl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A304EB23-957D-49C6-B4DA-5A03BBEAED57}" type="slidenum">
              <a:rPr lang="en-US" altLang="en-US"/>
              <a:pPr>
                <a:defRPr/>
              </a:pPr>
              <a:t>‹#›</a:t>
            </a:fld>
            <a:endParaRPr lang="en-US" altLang="en-US" dirty="0">
              <a:solidFill>
                <a:schemeClr val="tx1"/>
              </a:solidFill>
            </a:endParaRPr>
          </a:p>
        </p:txBody>
      </p:sp>
    </p:spTree>
    <p:extLst>
      <p:ext uri="{BB962C8B-B14F-4D97-AF65-F5344CB8AC3E}">
        <p14:creationId xmlns:p14="http://schemas.microsoft.com/office/powerpoint/2010/main" val="72211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12949807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5997BB00-9803-41B4-AC65-7DC582A38785}"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175161823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2B009ED-B312-4ACC-B6D2-3B3431B195CD}" type="slidenum">
              <a:rPr lang="en-US" altLang="en-US"/>
              <a:pPr>
                <a:defRPr/>
              </a:pPr>
              <a:t>‹#›</a:t>
            </a:fld>
            <a:endParaRPr lang="en-US" altLang="en-US" dirty="0">
              <a:solidFill>
                <a:schemeClr val="tx1"/>
              </a:solidFill>
            </a:endParaRPr>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160806245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2370" y="509098"/>
            <a:ext cx="10972800" cy="792164"/>
          </a:xfrm>
          <a:prstGeom prst="rect">
            <a:avLst/>
          </a:prstGeom>
        </p:spPr>
        <p:txBody>
          <a:bodyPr/>
          <a:lstStyle>
            <a:lvl1pPr>
              <a:defRPr sz="3600">
                <a:solidFill>
                  <a:srgbClr val="F05936"/>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84095" y="1301262"/>
            <a:ext cx="10972800" cy="4642338"/>
          </a:xfrm>
        </p:spPr>
        <p:txBody>
          <a:bodyPr/>
          <a:lstStyle>
            <a:lvl1pPr>
              <a:buSzPct val="115000"/>
              <a:defRPr sz="2800"/>
            </a:lvl1pPr>
            <a:lvl2pPr>
              <a:buClr>
                <a:srgbClr val="F45025"/>
              </a:buClr>
              <a:defRPr sz="2800"/>
            </a:lvl2pPr>
            <a:lvl3pPr>
              <a:defRPr sz="28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Tree>
    <p:extLst>
      <p:ext uri="{BB962C8B-B14F-4D97-AF65-F5344CB8AC3E}">
        <p14:creationId xmlns:p14="http://schemas.microsoft.com/office/powerpoint/2010/main" val="1769703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
        <p:nvSpPr>
          <p:cNvPr id="4"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5779168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CC6AD18-ACFC-2143-ADAA-25F63D5967FD}" type="slidenum">
              <a:rPr lang="en-US" smtClean="0"/>
              <a:t>‹#›</a:t>
            </a:fld>
            <a:endParaRPr lang="en-US"/>
          </a:p>
        </p:txBody>
      </p:sp>
      <p:sp>
        <p:nvSpPr>
          <p:cNvPr id="4" name="Rectangle 18"/>
          <p:cNvSpPr>
            <a:spLocks noChangeArrowheads="1"/>
          </p:cNvSpPr>
          <p:nvPr/>
        </p:nvSpPr>
        <p:spPr bwMode="auto">
          <a:xfrm>
            <a:off x="508000" y="1524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9016259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CC6AD18-ACFC-2143-ADAA-25F63D5967FD}" type="slidenum">
              <a:rPr lang="en-US" smtClean="0"/>
              <a:t>‹#›</a:t>
            </a:fld>
            <a:endParaRPr lang="en-US"/>
          </a:p>
        </p:txBody>
      </p:sp>
    </p:spTree>
    <p:extLst>
      <p:ext uri="{BB962C8B-B14F-4D97-AF65-F5344CB8AC3E}">
        <p14:creationId xmlns:p14="http://schemas.microsoft.com/office/powerpoint/2010/main" val="12278035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399" y="1322387"/>
            <a:ext cx="11175999" cy="824097"/>
          </a:xfrm>
        </p:spPr>
        <p:txBody>
          <a:bodyPr/>
          <a:lstStyle>
            <a:lvl1pPr algn="l">
              <a:defRPr sz="5800" b="1">
                <a:solidFill>
                  <a:srgbClr val="F45025"/>
                </a:solidFill>
              </a:defRPr>
            </a:lvl1pPr>
          </a:lstStyle>
          <a:p>
            <a:r>
              <a:rPr lang="en-US"/>
              <a:t>Click to edit Master title style</a:t>
            </a:r>
            <a:endParaRPr lang="en-US" dirty="0"/>
          </a:p>
        </p:txBody>
      </p:sp>
      <p:sp>
        <p:nvSpPr>
          <p:cNvPr id="3" name="Subtitle 2"/>
          <p:cNvSpPr>
            <a:spLocks noGrp="1"/>
          </p:cNvSpPr>
          <p:nvPr>
            <p:ph type="subTitle" idx="1"/>
          </p:nvPr>
        </p:nvSpPr>
        <p:spPr>
          <a:xfrm>
            <a:off x="406400" y="2249671"/>
            <a:ext cx="5689600" cy="824096"/>
          </a:xfrm>
        </p:spPr>
        <p:txBody>
          <a:bodyPr/>
          <a:lstStyle>
            <a:lvl1pPr marL="0" indent="0" algn="l">
              <a:buNone/>
              <a:defRPr>
                <a:solidFill>
                  <a:srgbClr val="75767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C4616A-3EE5-4655-9C81-80B8014799BD}" type="slidenum">
              <a:rPr lang="en-US" altLang="en-US"/>
              <a:pPr>
                <a:defRPr/>
              </a:pPr>
              <a:t>‹#›</a:t>
            </a:fld>
            <a:endParaRPr lang="en-US" altLang="en-US" dirty="0"/>
          </a:p>
        </p:txBody>
      </p:sp>
      <p:pic>
        <p:nvPicPr>
          <p:cNvPr id="7" name="Picture 6">
            <a:extLst>
              <a:ext uri="{FF2B5EF4-FFF2-40B4-BE49-F238E27FC236}">
                <a16:creationId xmlns:a16="http://schemas.microsoft.com/office/drawing/2014/main" id="{5F230070-DC0A-8A47-9A18-23F72233E0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400" y="291126"/>
            <a:ext cx="3868449" cy="763341"/>
          </a:xfrm>
          <a:prstGeom prst="rect">
            <a:avLst/>
          </a:prstGeom>
        </p:spPr>
      </p:pic>
      <p:sp>
        <p:nvSpPr>
          <p:cNvPr id="8" name="Rectangle 18">
            <a:extLst>
              <a:ext uri="{FF2B5EF4-FFF2-40B4-BE49-F238E27FC236}">
                <a16:creationId xmlns:a16="http://schemas.microsoft.com/office/drawing/2014/main" id="{2DE9A2CD-DE4D-9A4C-96AA-5D2EB687C84F}"/>
              </a:ext>
            </a:extLst>
          </p:cNvPr>
          <p:cNvSpPr>
            <a:spLocks noChangeArrowheads="1"/>
          </p:cNvSpPr>
          <p:nvPr/>
        </p:nvSpPr>
        <p:spPr bwMode="auto">
          <a:xfrm>
            <a:off x="406400" y="1143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35063509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FF1BDF-9421-49D9-870A-EE2F27B03437}" type="slidenum">
              <a:rPr lang="en-US" altLang="en-US"/>
              <a:pPr>
                <a:defRPr/>
              </a:pPr>
              <a:t>‹#›</a:t>
            </a:fld>
            <a:endParaRPr lang="en-US" altLang="en-US" dirty="0"/>
          </a:p>
        </p:txBody>
      </p:sp>
    </p:spTree>
    <p:extLst>
      <p:ext uri="{BB962C8B-B14F-4D97-AF65-F5344CB8AC3E}">
        <p14:creationId xmlns:p14="http://schemas.microsoft.com/office/powerpoint/2010/main" val="34231691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F05936"/>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B31A7-9825-4813-AC70-4EC774B3CF60}" type="slidenum">
              <a:rPr lang="en-US" altLang="en-US"/>
              <a:pPr>
                <a:defRPr/>
              </a:pPr>
              <a:t>‹#›</a:t>
            </a:fld>
            <a:endParaRPr lang="en-US" altLang="en-US" dirty="0"/>
          </a:p>
        </p:txBody>
      </p:sp>
    </p:spTree>
    <p:extLst>
      <p:ext uri="{BB962C8B-B14F-4D97-AF65-F5344CB8AC3E}">
        <p14:creationId xmlns:p14="http://schemas.microsoft.com/office/powerpoint/2010/main" val="3841689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B0B842-6A11-43D6-AF8B-34814AA70282}" type="slidenum">
              <a:rPr lang="en-US" altLang="en-US"/>
              <a:pPr>
                <a:defRPr/>
              </a:pPr>
              <a:t>‹#›</a:t>
            </a:fld>
            <a:endParaRPr lang="en-US" altLang="en-US" dirty="0"/>
          </a:p>
        </p:txBody>
      </p:sp>
    </p:spTree>
    <p:extLst>
      <p:ext uri="{BB962C8B-B14F-4D97-AF65-F5344CB8AC3E}">
        <p14:creationId xmlns:p14="http://schemas.microsoft.com/office/powerpoint/2010/main" val="211765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F05936"/>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solidFill>
                  <a:srgbClr val="F0593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5226036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D0979C-7654-42E7-9A4E-13352C89B878}" type="slidenum">
              <a:rPr lang="en-US" altLang="en-US"/>
              <a:pPr>
                <a:defRPr/>
              </a:pPr>
              <a:t>‹#›</a:t>
            </a:fld>
            <a:endParaRPr lang="en-US" altLang="en-US" dirty="0"/>
          </a:p>
        </p:txBody>
      </p:sp>
    </p:spTree>
    <p:extLst>
      <p:ext uri="{BB962C8B-B14F-4D97-AF65-F5344CB8AC3E}">
        <p14:creationId xmlns:p14="http://schemas.microsoft.com/office/powerpoint/2010/main" val="24625100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00516C-895D-430D-840B-C2222BA54C64}" type="slidenum">
              <a:rPr lang="en-US" altLang="en-US"/>
              <a:pPr>
                <a:defRPr/>
              </a:pPr>
              <a:t>‹#›</a:t>
            </a:fld>
            <a:endParaRPr lang="en-US" altLang="en-US" dirty="0"/>
          </a:p>
        </p:txBody>
      </p:sp>
    </p:spTree>
    <p:extLst>
      <p:ext uri="{BB962C8B-B14F-4D97-AF65-F5344CB8AC3E}">
        <p14:creationId xmlns:p14="http://schemas.microsoft.com/office/powerpoint/2010/main" val="28710498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FFEEF6-F6D8-4592-B201-4339DE0B9943}" type="slidenum">
              <a:rPr lang="en-US" altLang="en-US"/>
              <a:pPr>
                <a:defRPr/>
              </a:pPr>
              <a:t>‹#›</a:t>
            </a:fld>
            <a:endParaRPr lang="en-US" altLang="en-US" dirty="0"/>
          </a:p>
        </p:txBody>
      </p:sp>
    </p:spTree>
    <p:extLst>
      <p:ext uri="{BB962C8B-B14F-4D97-AF65-F5344CB8AC3E}">
        <p14:creationId xmlns:p14="http://schemas.microsoft.com/office/powerpoint/2010/main" val="11806016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F05936"/>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solidFill>
                  <a:srgbClr val="F0593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6384AF-5FDC-454F-B926-CE10D2CB77F3}" type="slidenum">
              <a:rPr lang="en-US" altLang="en-US"/>
              <a:pPr>
                <a:defRPr/>
              </a:pPr>
              <a:t>‹#›</a:t>
            </a:fld>
            <a:endParaRPr lang="en-US" altLang="en-US" dirty="0"/>
          </a:p>
        </p:txBody>
      </p:sp>
    </p:spTree>
    <p:extLst>
      <p:ext uri="{BB962C8B-B14F-4D97-AF65-F5344CB8AC3E}">
        <p14:creationId xmlns:p14="http://schemas.microsoft.com/office/powerpoint/2010/main" val="33903722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F0593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896AD1-B036-4B10-8DF8-285D821FF4CA}" type="slidenum">
              <a:rPr lang="en-US" altLang="en-US"/>
              <a:pPr>
                <a:defRPr/>
              </a:pPr>
              <a:t>‹#›</a:t>
            </a:fld>
            <a:endParaRPr lang="en-US" altLang="en-US" dirty="0"/>
          </a:p>
        </p:txBody>
      </p:sp>
    </p:spTree>
    <p:extLst>
      <p:ext uri="{BB962C8B-B14F-4D97-AF65-F5344CB8AC3E}">
        <p14:creationId xmlns:p14="http://schemas.microsoft.com/office/powerpoint/2010/main" val="278475909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BA1B44-BC08-40C1-BCF3-5E13DB7AC0CC}" type="slidenum">
              <a:rPr lang="en-US" altLang="en-US"/>
              <a:pPr>
                <a:defRPr/>
              </a:pPr>
              <a:t>‹#›</a:t>
            </a:fld>
            <a:endParaRPr lang="en-US" altLang="en-US" dirty="0"/>
          </a:p>
        </p:txBody>
      </p:sp>
    </p:spTree>
    <p:extLst>
      <p:ext uri="{BB962C8B-B14F-4D97-AF65-F5344CB8AC3E}">
        <p14:creationId xmlns:p14="http://schemas.microsoft.com/office/powerpoint/2010/main" val="283045818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rgbClr val="F05936"/>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497D63-8F63-4068-B200-4C58CE896AE4}" type="slidenum">
              <a:rPr lang="en-US" altLang="en-US"/>
              <a:pPr>
                <a:defRPr/>
              </a:pPr>
              <a:t>‹#›</a:t>
            </a:fld>
            <a:endParaRPr lang="en-US" altLang="en-US" dirty="0"/>
          </a:p>
        </p:txBody>
      </p:sp>
    </p:spTree>
    <p:extLst>
      <p:ext uri="{BB962C8B-B14F-4D97-AF65-F5344CB8AC3E}">
        <p14:creationId xmlns:p14="http://schemas.microsoft.com/office/powerpoint/2010/main" val="6860751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46906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9181995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19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F0593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262604315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29229264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67517668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702150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3099424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000000-1234-1234-1234-123412341234}" type="slidenum">
              <a:rPr lang="en-US" smtClean="0"/>
              <a:pPr/>
              <a:t>‹#›</a:t>
            </a:fld>
            <a:endParaRPr lang="en-US"/>
          </a:p>
        </p:txBody>
      </p:sp>
    </p:spTree>
    <p:extLst>
      <p:ext uri="{BB962C8B-B14F-4D97-AF65-F5344CB8AC3E}">
        <p14:creationId xmlns:p14="http://schemas.microsoft.com/office/powerpoint/2010/main" val="8852639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94364875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9330871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11972289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extLst>
      <p:ext uri="{BB962C8B-B14F-4D97-AF65-F5344CB8AC3E}">
        <p14:creationId xmlns:p14="http://schemas.microsoft.com/office/powerpoint/2010/main" val="90878384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16152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191740"/>
            <a:ext cx="11360800" cy="4926671"/>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8113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71.xml"/><Relationship Id="rId2" Type="http://schemas.openxmlformats.org/officeDocument/2006/relationships/slideLayout" Target="../slideLayouts/slideLayout70.xml"/><Relationship Id="rId1" Type="http://schemas.openxmlformats.org/officeDocument/2006/relationships/slideLayout" Target="../slideLayouts/slideLayout69.xml"/><Relationship Id="rId5" Type="http://schemas.openxmlformats.org/officeDocument/2006/relationships/image" Target="../media/image1.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image" Target="../media/image1.png"/><Relationship Id="rId5" Type="http://schemas.openxmlformats.org/officeDocument/2006/relationships/theme" Target="../theme/theme11.xml"/><Relationship Id="rId4" Type="http://schemas.openxmlformats.org/officeDocument/2006/relationships/slideLayout" Target="../slideLayouts/slideLayout7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12.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theme" Target="../theme/theme1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slideLayout" Target="../slideLayouts/slideLayout10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4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1.png"/><Relationship Id="rId4" Type="http://schemas.openxmlformats.org/officeDocument/2006/relationships/slideLayout" Target="../slideLayouts/slideLayout53.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fld id="{B64AADB2-11BD-1D4E-8C10-2002BDB8B529}" type="slidenum">
              <a:rPr lang="en-US" smtClean="0"/>
              <a:t>‹#›</a:t>
            </a:fld>
            <a:endParaRPr lang="en-US"/>
          </a:p>
        </p:txBody>
      </p:sp>
    </p:spTree>
    <p:extLst>
      <p:ext uri="{BB962C8B-B14F-4D97-AF65-F5344CB8AC3E}">
        <p14:creationId xmlns:p14="http://schemas.microsoft.com/office/powerpoint/2010/main" val="320822903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111370"/>
          </a:xfrm>
          <a:prstGeom prst="rect">
            <a:avLst/>
          </a:prstGeom>
          <a:solidFill>
            <a:srgbClr val="F45025"/>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dirty="0">
              <a:solidFill>
                <a:srgbClr val="F45025"/>
              </a:solidFill>
            </a:endParaRPr>
          </a:p>
        </p:txBody>
      </p:sp>
    </p:spTree>
    <p:extLst>
      <p:ext uri="{BB962C8B-B14F-4D97-AF65-F5344CB8AC3E}">
        <p14:creationId xmlns:p14="http://schemas.microsoft.com/office/powerpoint/2010/main" val="1954423075"/>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8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8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fld id="{FCC6AD18-ACFC-2143-ADAA-25F63D5967FD}" type="slidenum">
              <a:rPr lang="en-US" smtClean="0"/>
              <a:t>‹#›</a:t>
            </a:fld>
            <a:endParaRPr lang="en-US"/>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6874570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4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4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pPr>
              <a:defRPr/>
            </a:pPr>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D13DC78D-D7F2-4B3E-A6AA-85B65BC03C19}" type="slidenum">
              <a:rPr lang="en-US" altLang="en-US"/>
              <a:pPr>
                <a:defRPr/>
              </a:pPr>
              <a:t>‹#›</a:t>
            </a:fld>
            <a:endParaRPr lang="en-US" altLang="en-US" dirty="0"/>
          </a:p>
        </p:txBody>
      </p:sp>
    </p:spTree>
    <p:extLst>
      <p:ext uri="{BB962C8B-B14F-4D97-AF65-F5344CB8AC3E}">
        <p14:creationId xmlns:p14="http://schemas.microsoft.com/office/powerpoint/2010/main" val="998335092"/>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118163"/>
            <a:ext cx="10058400" cy="702302"/>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1097280" y="1335317"/>
            <a:ext cx="10058400" cy="4533777"/>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4AADB2-11BD-1D4E-8C10-2002BDB8B529}" type="slidenum">
              <a:rPr lang="en-US" smtClean="0"/>
              <a:t>‹#›</a:t>
            </a:fld>
            <a:endParaRPr lang="en-US"/>
          </a:p>
        </p:txBody>
      </p:sp>
      <p:cxnSp>
        <p:nvCxnSpPr>
          <p:cNvPr id="10" name="Straight Connector 9"/>
          <p:cNvCxnSpPr/>
          <p:nvPr/>
        </p:nvCxnSpPr>
        <p:spPr>
          <a:xfrm>
            <a:off x="1097280" y="97192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746508"/>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Lst>
  <p:hf hdr="0" ftr="0" dt="0"/>
  <p:txStyles>
    <p:titleStyle>
      <a:lvl1pPr algn="l" defTabSz="914400" rtl="0" eaLnBrk="1" latinLnBrk="0" hangingPunct="1">
        <a:lnSpc>
          <a:spcPct val="85000"/>
        </a:lnSpc>
        <a:spcBef>
          <a:spcPct val="0"/>
        </a:spcBef>
        <a:buNone/>
        <a:defRPr sz="5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4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4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4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4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4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111370"/>
          </a:xfrm>
          <a:prstGeom prst="rect">
            <a:avLst/>
          </a:prstGeom>
          <a:solidFill>
            <a:srgbClr val="F45025"/>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dirty="0">
              <a:solidFill>
                <a:srgbClr val="F45025"/>
              </a:solidFill>
            </a:endParaRPr>
          </a:p>
        </p:txBody>
      </p:sp>
    </p:spTree>
    <p:extLst>
      <p:ext uri="{BB962C8B-B14F-4D97-AF65-F5344CB8AC3E}">
        <p14:creationId xmlns:p14="http://schemas.microsoft.com/office/powerpoint/2010/main" val="303259211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850" r:id="rId6"/>
    <p:sldLayoutId id="2147483851" r:id="rId7"/>
    <p:sldLayoutId id="2147483852" r:id="rId8"/>
    <p:sldLayoutId id="2147483853" r:id="rId9"/>
    <p:sldLayoutId id="2147483854" r:id="rId10"/>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8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8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A5129"/>
        </a:solidFill>
        <a:effectLst/>
      </p:bgPr>
    </p:bg>
    <p:spTree>
      <p:nvGrpSpPr>
        <p:cNvPr id="1" name=""/>
        <p:cNvGrpSpPr/>
        <p:nvPr/>
      </p:nvGrpSpPr>
      <p:grpSpPr>
        <a:xfrm>
          <a:off x="0" y="0"/>
          <a:ext cx="0" cy="0"/>
          <a:chOff x="0" y="0"/>
          <a:chExt cx="0" cy="0"/>
        </a:xfrm>
      </p:grpSpPr>
      <p:sp>
        <p:nvSpPr>
          <p:cNvPr id="13" name="Rectangle 12"/>
          <p:cNvSpPr/>
          <p:nvPr/>
        </p:nvSpPr>
        <p:spPr>
          <a:xfrm>
            <a:off x="0" y="6019801"/>
            <a:ext cx="12192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1"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373535"/>
                </a:solidFill>
              </a:rPr>
              <a:pPr eaLnBrk="1" hangingPunct="1">
                <a:spcBef>
                  <a:spcPct val="50000"/>
                </a:spcBef>
                <a:defRPr/>
              </a:pPr>
              <a:t>‹#›</a:t>
            </a:fld>
            <a:endParaRPr lang="en-US" altLang="en-US" sz="1800" dirty="0">
              <a:solidFill>
                <a:srgbClr val="373535"/>
              </a:solidFill>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000" y="6248401"/>
            <a:ext cx="2465493" cy="486503"/>
          </a:xfrm>
          <a:prstGeom prst="rect">
            <a:avLst/>
          </a:prstGeom>
        </p:spPr>
      </p:pic>
    </p:spTree>
    <p:extLst>
      <p:ext uri="{BB962C8B-B14F-4D97-AF65-F5344CB8AC3E}">
        <p14:creationId xmlns:p14="http://schemas.microsoft.com/office/powerpoint/2010/main" val="577523298"/>
      </p:ext>
    </p:extLst>
  </p:cSld>
  <p:clrMap bg1="lt1" tx1="dk1" bg2="lt2" tx2="dk2" accent1="accent1" accent2="accent2" accent3="accent3" accent4="accent4" accent5="accent5" accent6="accent6" hlink="hlink" folHlink="folHlink"/>
  <p:sldLayoutIdLst>
    <p:sldLayoutId id="214748376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fld id="{FCC6AD18-ACFC-2143-ADAA-25F63D5967FD}" type="slidenum">
              <a:rPr lang="en-US" smtClean="0"/>
              <a:t>‹#›</a:t>
            </a:fld>
            <a:endParaRPr lang="en-US"/>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76200"/>
          </a:xfrm>
          <a:prstGeom prst="rect">
            <a:avLst/>
          </a:prstGeom>
          <a:solidFill>
            <a:schemeClr val="tx1"/>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02287695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4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4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A5129"/>
        </a:solidFill>
        <a:effectLst/>
      </p:bgPr>
    </p:bg>
    <p:spTree>
      <p:nvGrpSpPr>
        <p:cNvPr id="1" name=""/>
        <p:cNvGrpSpPr/>
        <p:nvPr/>
      </p:nvGrpSpPr>
      <p:grpSpPr>
        <a:xfrm>
          <a:off x="0" y="0"/>
          <a:ext cx="0" cy="0"/>
          <a:chOff x="0" y="0"/>
          <a:chExt cx="0" cy="0"/>
        </a:xfrm>
      </p:grpSpPr>
      <p:sp>
        <p:nvSpPr>
          <p:cNvPr id="13" name="Rectangle 12"/>
          <p:cNvSpPr/>
          <p:nvPr/>
        </p:nvSpPr>
        <p:spPr>
          <a:xfrm>
            <a:off x="0" y="6019801"/>
            <a:ext cx="12192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1"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373535"/>
                </a:solidFill>
              </a:rPr>
              <a:pPr eaLnBrk="1" hangingPunct="1">
                <a:spcBef>
                  <a:spcPct val="50000"/>
                </a:spcBef>
                <a:defRPr/>
              </a:pPr>
              <a:t>‹#›</a:t>
            </a:fld>
            <a:endParaRPr lang="en-US" altLang="en-US" sz="1800" dirty="0">
              <a:solidFill>
                <a:srgbClr val="373535"/>
              </a:solidFill>
            </a:endParaRPr>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000" y="6248401"/>
            <a:ext cx="2465493" cy="486503"/>
          </a:xfrm>
          <a:prstGeom prst="rect">
            <a:avLst/>
          </a:prstGeom>
        </p:spPr>
      </p:pic>
    </p:spTree>
    <p:extLst>
      <p:ext uri="{BB962C8B-B14F-4D97-AF65-F5344CB8AC3E}">
        <p14:creationId xmlns:p14="http://schemas.microsoft.com/office/powerpoint/2010/main" val="4208466069"/>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pPr>
              <a:defRPr/>
            </a:pPr>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D13DC78D-D7F2-4B3E-A6AA-85B65BC03C19}" type="slidenum">
              <a:rPr lang="en-US" altLang="en-US"/>
              <a:pPr>
                <a:defRPr/>
              </a:pPr>
              <a:t>‹#›</a:t>
            </a:fld>
            <a:endParaRPr lang="en-US" altLang="en-US" dirty="0"/>
          </a:p>
        </p:txBody>
      </p:sp>
    </p:spTree>
    <p:extLst>
      <p:ext uri="{BB962C8B-B14F-4D97-AF65-F5344CB8AC3E}">
        <p14:creationId xmlns:p14="http://schemas.microsoft.com/office/powerpoint/2010/main" val="165205850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111370"/>
          </a:xfrm>
          <a:prstGeom prst="rect">
            <a:avLst/>
          </a:prstGeom>
          <a:solidFill>
            <a:srgbClr val="F45025"/>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dirty="0">
              <a:solidFill>
                <a:srgbClr val="F45025"/>
              </a:solidFill>
            </a:endParaRPr>
          </a:p>
        </p:txBody>
      </p:sp>
    </p:spTree>
    <p:extLst>
      <p:ext uri="{BB962C8B-B14F-4D97-AF65-F5344CB8AC3E}">
        <p14:creationId xmlns:p14="http://schemas.microsoft.com/office/powerpoint/2010/main" val="298848940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8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8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058" name="Text Box 18"/>
          <p:cNvSpPr txBox="1">
            <a:spLocks noChangeArrowheads="1"/>
          </p:cNvSpPr>
          <p:nvPr/>
        </p:nvSpPr>
        <p:spPr bwMode="auto">
          <a:xfrm>
            <a:off x="11176000" y="6400800"/>
            <a:ext cx="812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a:solidFill>
                <a:srgbClr val="000000"/>
              </a:solidFill>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08000" y="6172201"/>
            <a:ext cx="2465493" cy="486503"/>
          </a:xfrm>
          <a:prstGeom prst="rect">
            <a:avLst/>
          </a:prstGeom>
        </p:spPr>
      </p:pic>
      <p:sp>
        <p:nvSpPr>
          <p:cNvPr id="12" name="Rectangle 18"/>
          <p:cNvSpPr>
            <a:spLocks noChangeArrowheads="1"/>
          </p:cNvSpPr>
          <p:nvPr/>
        </p:nvSpPr>
        <p:spPr bwMode="auto">
          <a:xfrm>
            <a:off x="508000" y="381000"/>
            <a:ext cx="11176000" cy="111370"/>
          </a:xfrm>
          <a:prstGeom prst="rect">
            <a:avLst/>
          </a:prstGeom>
          <a:solidFill>
            <a:srgbClr val="F45025"/>
          </a:solidFill>
          <a:ln>
            <a:noFill/>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dirty="0">
              <a:solidFill>
                <a:srgbClr val="F45025"/>
              </a:solidFill>
            </a:endParaRPr>
          </a:p>
        </p:txBody>
      </p:sp>
    </p:spTree>
    <p:extLst>
      <p:ext uri="{BB962C8B-B14F-4D97-AF65-F5344CB8AC3E}">
        <p14:creationId xmlns:p14="http://schemas.microsoft.com/office/powerpoint/2010/main" val="335387092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45" r:id="rId4"/>
    <p:sldLayoutId id="2147483846" r:id="rId5"/>
    <p:sldLayoutId id="2147483847" r:id="rId6"/>
    <p:sldLayoutId id="2147483848" r:id="rId7"/>
    <p:sldLayoutId id="2147483849" r:id="rId8"/>
  </p:sldLayoutIdLst>
  <p:hf hdr="0" ftr="0" dt="0"/>
  <p:txStyles>
    <p:titleStyle>
      <a:lvl1pPr algn="l" rtl="0" eaLnBrk="1" fontAlgn="base" hangingPunct="1">
        <a:spcBef>
          <a:spcPct val="0"/>
        </a:spcBef>
        <a:spcAft>
          <a:spcPct val="0"/>
        </a:spcAft>
        <a:defRPr sz="2800">
          <a:solidFill>
            <a:srgbClr val="F05936"/>
          </a:solidFill>
          <a:latin typeface="Arial" charset="0"/>
          <a:ea typeface="Arial" charset="0"/>
          <a:cs typeface="Arial" charset="0"/>
        </a:defRPr>
      </a:lvl1pPr>
      <a:lvl2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2pPr>
      <a:lvl3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3pPr>
      <a:lvl4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4pPr>
      <a:lvl5pPr algn="l" rtl="0" eaLnBrk="1" fontAlgn="base" hangingPunct="1">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eaLnBrk="1" fontAlgn="base" hangingPunct="1">
        <a:spcBef>
          <a:spcPct val="0"/>
        </a:spcBef>
        <a:spcAft>
          <a:spcPct val="0"/>
        </a:spcAft>
        <a:defRPr sz="2800">
          <a:solidFill>
            <a:srgbClr val="0069A9"/>
          </a:solidFill>
          <a:latin typeface="Palatino" pitchFamily="-96" charset="0"/>
          <a:cs typeface="Arial" charset="0"/>
        </a:defRPr>
      </a:lvl6pPr>
      <a:lvl7pPr marL="914400" algn="l" rtl="0" eaLnBrk="1" fontAlgn="base" hangingPunct="1">
        <a:spcBef>
          <a:spcPct val="0"/>
        </a:spcBef>
        <a:spcAft>
          <a:spcPct val="0"/>
        </a:spcAft>
        <a:defRPr sz="2800">
          <a:solidFill>
            <a:srgbClr val="0069A9"/>
          </a:solidFill>
          <a:latin typeface="Palatino" pitchFamily="-96" charset="0"/>
          <a:cs typeface="Arial" charset="0"/>
        </a:defRPr>
      </a:lvl7pPr>
      <a:lvl8pPr marL="1371600" algn="l" rtl="0" eaLnBrk="1" fontAlgn="base" hangingPunct="1">
        <a:spcBef>
          <a:spcPct val="0"/>
        </a:spcBef>
        <a:spcAft>
          <a:spcPct val="0"/>
        </a:spcAft>
        <a:defRPr sz="2800">
          <a:solidFill>
            <a:srgbClr val="0069A9"/>
          </a:solidFill>
          <a:latin typeface="Palatino" pitchFamily="-96" charset="0"/>
          <a:cs typeface="Arial" charset="0"/>
        </a:defRPr>
      </a:lvl8pPr>
      <a:lvl9pPr marL="1828800" algn="l" rtl="0" eaLnBrk="1" fontAlgn="base" hangingPunct="1">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Font typeface="Wingdings" pitchFamily="2" charset="2"/>
        <a:buChar char="§"/>
        <a:defRPr sz="28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800">
          <a:solidFill>
            <a:schemeClr val="tx1"/>
          </a:solidFill>
          <a:latin typeface="Arial" charset="0"/>
          <a:ea typeface="Arial" charset="0"/>
          <a:cs typeface="+mn-cs"/>
        </a:defRPr>
      </a:lvl4pPr>
      <a:lvl5pPr marL="2057400" indent="-228600" algn="l" rtl="0" eaLnBrk="1" fontAlgn="base" hangingPunct="1">
        <a:spcBef>
          <a:spcPct val="20000"/>
        </a:spcBef>
        <a:spcAft>
          <a:spcPct val="0"/>
        </a:spcAft>
        <a:buChar char="»"/>
        <a:defRPr sz="2800">
          <a:solidFill>
            <a:schemeClr val="tx1"/>
          </a:solidFill>
          <a:latin typeface="Arial" charset="0"/>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itchFamily="34" charset="0"/>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fld id="{4AB69C2B-6BEB-3D4D-AFE8-907C826E3CD3}" type="slidenum">
              <a:rPr lang="en-US" smtClean="0"/>
              <a:t>‹#›</a:t>
            </a:fld>
            <a:endParaRPr lang="en-US"/>
          </a:p>
        </p:txBody>
      </p:sp>
    </p:spTree>
    <p:extLst>
      <p:ext uri="{BB962C8B-B14F-4D97-AF65-F5344CB8AC3E}">
        <p14:creationId xmlns:p14="http://schemas.microsoft.com/office/powerpoint/2010/main" val="210994932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9.xm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w3c/silver/issues/new" TargetMode="External"/><Relationship Id="rId2" Type="http://schemas.openxmlformats.org/officeDocument/2006/relationships/notesSlide" Target="../notesSlides/notesSlide11.xml"/><Relationship Id="rId1" Type="http://schemas.openxmlformats.org/officeDocument/2006/relationships/slideLayout" Target="../slideLayouts/slideLayout99.xml"/><Relationship Id="rId4" Type="http://schemas.openxmlformats.org/officeDocument/2006/relationships/hyperlink" Target="mailto:public-agwg-comments@w3.org?subject=WCAG%203.0%20public%20commen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3.org/Consortium/Member/List" TargetMode="External"/><Relationship Id="rId2" Type="http://schemas.openxmlformats.org/officeDocument/2006/relationships/notesSlide" Target="../notesSlides/notesSlide12.xml"/><Relationship Id="rId1" Type="http://schemas.openxmlformats.org/officeDocument/2006/relationships/slideLayout" Target="../slideLayouts/slideLayout9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0.xml"/></Relationships>
</file>

<file path=ppt/slides/_rels/slide16.xml.rels><?xml version="1.0" encoding="UTF-8" standalone="yes"?>
<Relationships xmlns="http://schemas.openxmlformats.org/package/2006/relationships"><Relationship Id="rId3" Type="http://schemas.openxmlformats.org/officeDocument/2006/relationships/hyperlink" Target="https://w3c.github.io/fast/" TargetMode="External"/><Relationship Id="rId2" Type="http://schemas.openxmlformats.org/officeDocument/2006/relationships/notesSlide" Target="../notesSlides/notesSlide14.xml"/><Relationship Id="rId1" Type="http://schemas.openxmlformats.org/officeDocument/2006/relationships/slideLayout" Target="../slideLayouts/slideLayout9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4400"/>
              <a:buNone/>
            </a:pPr>
            <a:r>
              <a:rPr lang="en-US" sz="8000" b="1" dirty="0">
                <a:solidFill>
                  <a:schemeClr val="accent1">
                    <a:lumMod val="50000"/>
                  </a:schemeClr>
                </a:solidFill>
              </a:rPr>
              <a:t>WCAG 3 Update</a:t>
            </a:r>
          </a:p>
        </p:txBody>
      </p:sp>
      <p:sp>
        <p:nvSpPr>
          <p:cNvPr id="3" name="Subtitle 2">
            <a:extLst>
              <a:ext uri="{FF2B5EF4-FFF2-40B4-BE49-F238E27FC236}">
                <a16:creationId xmlns:a16="http://schemas.microsoft.com/office/drawing/2014/main" id="{1C56CF45-4C49-1523-A571-06C60A4CA55B}"/>
              </a:ext>
            </a:extLst>
          </p:cNvPr>
          <p:cNvSpPr>
            <a:spLocks noGrp="1"/>
          </p:cNvSpPr>
          <p:nvPr>
            <p:ph type="subTitle" idx="1"/>
          </p:nvPr>
        </p:nvSpPr>
        <p:spPr/>
        <p:txBody>
          <a:bodyPr>
            <a:normAutofit/>
          </a:bodyPr>
          <a:lstStyle/>
          <a:p>
            <a:r>
              <a:rPr lang="en-US" sz="2800" dirty="0"/>
              <a:t>CSUN 2023</a:t>
            </a:r>
          </a:p>
        </p:txBody>
      </p:sp>
      <p:sp>
        <p:nvSpPr>
          <p:cNvPr id="7" name="Slide Number Placeholder 6">
            <a:extLst>
              <a:ext uri="{FF2B5EF4-FFF2-40B4-BE49-F238E27FC236}">
                <a16:creationId xmlns:a16="http://schemas.microsoft.com/office/drawing/2014/main" id="{C3C005CF-658B-C5F9-96FD-5C247C59B417}"/>
              </a:ext>
            </a:extLst>
          </p:cNvPr>
          <p:cNvSpPr>
            <a:spLocks noGrp="1"/>
          </p:cNvSpPr>
          <p:nvPr>
            <p:ph type="sldNum" sz="quarter" idx="12"/>
          </p:nvPr>
        </p:nvSpPr>
        <p:spPr/>
        <p:txBody>
          <a:bodyPr/>
          <a:lstStyle/>
          <a:p>
            <a:fld id="{00000000-1234-1234-1234-12341234123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86F5CCC-92F4-CD00-D1F2-276FE33615FF}"/>
              </a:ext>
            </a:extLst>
          </p:cNvPr>
          <p:cNvSpPr>
            <a:spLocks noGrp="1"/>
          </p:cNvSpPr>
          <p:nvPr>
            <p:ph type="title"/>
          </p:nvPr>
        </p:nvSpPr>
        <p:spPr/>
        <p:txBody>
          <a:bodyPr>
            <a:normAutofit/>
          </a:bodyPr>
          <a:lstStyle/>
          <a:p>
            <a:r>
              <a:rPr lang="en-US" b="1" dirty="0">
                <a:solidFill>
                  <a:schemeClr val="accent1">
                    <a:lumMod val="50000"/>
                  </a:schemeClr>
                </a:solidFill>
              </a:rPr>
              <a:t>How to Participate in the WCAG 3 Process</a:t>
            </a:r>
          </a:p>
        </p:txBody>
      </p:sp>
      <p:sp>
        <p:nvSpPr>
          <p:cNvPr id="7" name="Slide Number Placeholder 6">
            <a:extLst>
              <a:ext uri="{FF2B5EF4-FFF2-40B4-BE49-F238E27FC236}">
                <a16:creationId xmlns:a16="http://schemas.microsoft.com/office/drawing/2014/main" id="{21446086-A6B8-8EB5-ACA1-74ED6FA5793F}"/>
              </a:ext>
            </a:extLst>
          </p:cNvPr>
          <p:cNvSpPr>
            <a:spLocks noGrp="1"/>
          </p:cNvSpPr>
          <p:nvPr>
            <p:ph type="sldNum" idx="12"/>
          </p:nvPr>
        </p:nvSpPr>
        <p:spPr>
          <a:xfrm>
            <a:off x="11410600" y="6333200"/>
            <a:ext cx="731600" cy="524800"/>
          </a:xfrm>
        </p:spPr>
        <p:txBody>
          <a:bodyPr>
            <a:normAutofit/>
          </a:bodyPr>
          <a:lstStyle/>
          <a:p>
            <a:pPr marL="0" lvl="0" indent="0" algn="r" rtl="0">
              <a:spcBef>
                <a:spcPts val="0"/>
              </a:spcBef>
              <a:spcAft>
                <a:spcPts val="0"/>
              </a:spcAft>
              <a:buNone/>
            </a:pPr>
            <a:fld id="{00000000-1234-1234-1234-123412341234}" type="slidenum">
              <a:rPr lang="en-US" sz="1200" smtClean="0"/>
              <a:t>10</a:t>
            </a:fld>
            <a:endParaRPr lang="en-US" sz="1200" dirty="0"/>
          </a:p>
        </p:txBody>
      </p:sp>
    </p:spTree>
    <p:extLst>
      <p:ext uri="{BB962C8B-B14F-4D97-AF65-F5344CB8AC3E}">
        <p14:creationId xmlns:p14="http://schemas.microsoft.com/office/powerpoint/2010/main" val="224764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2"/>
          <p:cNvSpPr txBox="1">
            <a:spLocks noGrp="1"/>
          </p:cNvSpPr>
          <p:nvPr>
            <p:ph type="title"/>
          </p:nvPr>
        </p:nvSpPr>
        <p:spPr>
          <a:xfrm>
            <a:off x="1066800" y="393475"/>
            <a:ext cx="10058400" cy="702302"/>
          </a:xfrm>
          <a:prstGeom prst="rect">
            <a:avLst/>
          </a:prstGeom>
          <a:noFill/>
          <a:ln>
            <a:noFill/>
          </a:ln>
        </p:spPr>
        <p:txBody>
          <a:bodyPr spcFirstLastPara="1" vert="horz" wrap="square" lIns="91440" tIns="45720" rIns="91440" bIns="45720" rtlCol="0" anchor="b" anchorCtr="0">
            <a:noAutofit/>
          </a:bodyPr>
          <a:lstStyle/>
          <a:p>
            <a:pPr>
              <a:buSzPts val="1400"/>
            </a:pPr>
            <a:r>
              <a:rPr lang="en" b="1" dirty="0">
                <a:solidFill>
                  <a:schemeClr val="accent1">
                    <a:lumMod val="50000"/>
                  </a:schemeClr>
                </a:solidFill>
              </a:rPr>
              <a:t>Editor’s vs. Working Drafts</a:t>
            </a:r>
            <a:endParaRPr b="1" dirty="0">
              <a:solidFill>
                <a:schemeClr val="accent1">
                  <a:lumMod val="50000"/>
                </a:schemeClr>
              </a:solidFill>
            </a:endParaRPr>
          </a:p>
        </p:txBody>
      </p:sp>
      <p:sp>
        <p:nvSpPr>
          <p:cNvPr id="2" name="Text Placeholder 1">
            <a:extLst>
              <a:ext uri="{FF2B5EF4-FFF2-40B4-BE49-F238E27FC236}">
                <a16:creationId xmlns:a16="http://schemas.microsoft.com/office/drawing/2014/main" id="{02222099-57FF-2BCE-51AF-2FE315280F46}"/>
              </a:ext>
            </a:extLst>
          </p:cNvPr>
          <p:cNvSpPr>
            <a:spLocks noGrp="1"/>
          </p:cNvSpPr>
          <p:nvPr>
            <p:ph idx="1"/>
          </p:nvPr>
        </p:nvSpPr>
        <p:spPr>
          <a:xfrm>
            <a:off x="922564" y="1335317"/>
            <a:ext cx="10233116" cy="4533777"/>
          </a:xfrm>
          <a:noFill/>
          <a:ln>
            <a:noFill/>
          </a:ln>
        </p:spPr>
        <p:txBody>
          <a:bodyPr spcFirstLastPara="1" vert="horz" wrap="square" lIns="91425" tIns="91425" rIns="91425" bIns="91425" rtlCol="0" anchor="t" anchorCtr="0">
            <a:normAutofit/>
          </a:bodyPr>
          <a:lstStyle/>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3600" dirty="0">
                <a:solidFill>
                  <a:schemeClr val="tx1">
                    <a:lumMod val="95000"/>
                    <a:lumOff val="5000"/>
                  </a:schemeClr>
                </a:solidFill>
                <a:latin typeface="+mn-lt"/>
                <a:ea typeface="+mn-ea"/>
                <a:cs typeface="+mn-cs"/>
              </a:rPr>
              <a:t>The Working Draft is the draft used to request comment from the public</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3600" dirty="0">
                <a:solidFill>
                  <a:schemeClr val="tx1">
                    <a:lumMod val="95000"/>
                    <a:lumOff val="5000"/>
                  </a:schemeClr>
                </a:solidFill>
                <a:latin typeface="+mn-lt"/>
                <a:ea typeface="+mn-ea"/>
                <a:cs typeface="+mn-cs"/>
              </a:rPr>
              <a:t>The Editor’s Draft is the draft used for content that is still being worked</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3600" dirty="0">
                <a:solidFill>
                  <a:schemeClr val="tx1">
                    <a:lumMod val="95000"/>
                    <a:lumOff val="5000"/>
                  </a:schemeClr>
                </a:solidFill>
                <a:latin typeface="+mn-lt"/>
                <a:ea typeface="+mn-ea"/>
                <a:cs typeface="+mn-cs"/>
              </a:rPr>
              <a:t>Historically, there has been confusion about how “final” content is within each of these drafts</a:t>
            </a:r>
          </a:p>
        </p:txBody>
      </p:sp>
      <p:sp>
        <p:nvSpPr>
          <p:cNvPr id="194" name="Google Shape;194;p32"/>
          <p:cNvSpPr txBox="1">
            <a:spLocks noGrp="1"/>
          </p:cNvSpPr>
          <p:nvPr>
            <p:ph type="sldNum" sz="quarter" idx="12"/>
          </p:nvPr>
        </p:nvSpPr>
        <p:spPr>
          <a:xfrm>
            <a:off x="10796386" y="6464525"/>
            <a:ext cx="1312025" cy="365125"/>
          </a:xfrm>
          <a:prstGeom prst="rect">
            <a:avLst/>
          </a:prstGeom>
        </p:spPr>
        <p:txBody>
          <a:bodyPr spcFirstLastPara="1" wrap="square" lIns="121900" tIns="121900" rIns="121900" bIns="121900" anchor="ctr" anchorCtr="0">
            <a:noAutofit/>
          </a:bodyPr>
          <a:lstStyle/>
          <a:p>
            <a:fld id="{00000000-1234-1234-1234-123412341234}" type="slidenum">
              <a:rPr lang="en" sz="1200"/>
              <a:pPr/>
              <a:t>11</a:t>
            </a:fld>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3"/>
          <p:cNvSpPr txBox="1">
            <a:spLocks noGrp="1"/>
          </p:cNvSpPr>
          <p:nvPr>
            <p:ph type="title"/>
          </p:nvPr>
        </p:nvSpPr>
        <p:spPr>
          <a:xfrm>
            <a:off x="1004535" y="315818"/>
            <a:ext cx="11360800" cy="763600"/>
          </a:xfrm>
          <a:prstGeom prst="rect">
            <a:avLst/>
          </a:prstGeom>
          <a:noFill/>
          <a:ln>
            <a:noFill/>
          </a:ln>
        </p:spPr>
        <p:txBody>
          <a:bodyPr spcFirstLastPara="1" vert="horz" wrap="square" lIns="91440" tIns="45720" rIns="91440" bIns="45720" rtlCol="0" anchor="b" anchorCtr="0">
            <a:noAutofit/>
          </a:bodyPr>
          <a:lstStyle/>
          <a:p>
            <a:pPr>
              <a:spcBef>
                <a:spcPct val="0"/>
              </a:spcBef>
              <a:buSzPts val="1400"/>
            </a:pPr>
            <a:r>
              <a:rPr lang="en" b="1" dirty="0">
                <a:solidFill>
                  <a:schemeClr val="accent1">
                    <a:lumMod val="50000"/>
                  </a:schemeClr>
                </a:solidFill>
              </a:rPr>
              <a:t>Maturity Levels</a:t>
            </a:r>
            <a:endParaRPr b="1" dirty="0">
              <a:solidFill>
                <a:schemeClr val="accent1">
                  <a:lumMod val="50000"/>
                </a:schemeClr>
              </a:solidFill>
            </a:endParaRPr>
          </a:p>
        </p:txBody>
      </p:sp>
      <p:sp>
        <p:nvSpPr>
          <p:cNvPr id="200" name="Google Shape;200;p33"/>
          <p:cNvSpPr txBox="1">
            <a:spLocks noGrp="1"/>
          </p:cNvSpPr>
          <p:nvPr>
            <p:ph type="body" idx="1"/>
          </p:nvPr>
        </p:nvSpPr>
        <p:spPr>
          <a:xfrm>
            <a:off x="151469" y="914996"/>
            <a:ext cx="10970822" cy="5680604"/>
          </a:xfrm>
          <a:prstGeom prst="rect">
            <a:avLst/>
          </a:prstGeom>
        </p:spPr>
        <p:txBody>
          <a:bodyPr spcFirstLastPara="1" wrap="square" lIns="121900" tIns="121900" rIns="121900" bIns="121900" anchor="t" anchorCtr="0">
            <a:noAutofit/>
          </a:bodyPr>
          <a:lstStyle/>
          <a:p>
            <a:pPr marL="546095" indent="-342900">
              <a:lnSpc>
                <a:spcPct val="100000"/>
              </a:lnSpc>
              <a:spcAft>
                <a:spcPts val="600"/>
              </a:spcAft>
              <a:buClr>
                <a:schemeClr val="tx2"/>
              </a:buClr>
              <a:buSzPts val="1200"/>
              <a:buFont typeface="+mj-lt"/>
              <a:buAutoNum type="arabicPeriod"/>
            </a:pPr>
            <a:r>
              <a:rPr lang="en" sz="2000" b="1" dirty="0">
                <a:solidFill>
                  <a:schemeClr val="tx1">
                    <a:lumMod val="95000"/>
                    <a:lumOff val="5000"/>
                  </a:schemeClr>
                </a:solidFill>
              </a:rPr>
              <a:t>Placeholder: </a:t>
            </a:r>
            <a:r>
              <a:rPr lang="en-US" sz="2000" dirty="0">
                <a:solidFill>
                  <a:schemeClr val="tx1">
                    <a:lumMod val="95000"/>
                    <a:lumOff val="5000"/>
                  </a:schemeClr>
                </a:solidFill>
              </a:rPr>
              <a:t>Identify needs and possible directions</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Likelihood to change: </a:t>
            </a:r>
            <a:r>
              <a:rPr lang="en-US" sz="1800" dirty="0">
                <a:solidFill>
                  <a:schemeClr val="tx1">
                    <a:lumMod val="95000"/>
                    <a:lumOff val="5000"/>
                  </a:schemeClr>
                </a:solidFill>
              </a:rPr>
              <a:t>Definite</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Feedback Needed: </a:t>
            </a:r>
            <a:r>
              <a:rPr lang="en-US" sz="1800" dirty="0">
                <a:solidFill>
                  <a:schemeClr val="tx1">
                    <a:lumMod val="95000"/>
                    <a:lumOff val="5000"/>
                  </a:schemeClr>
                </a:solidFill>
              </a:rPr>
              <a:t>No feedback is needed on placeholder content</a:t>
            </a:r>
            <a:endParaRPr lang="en" sz="1800" dirty="0">
              <a:solidFill>
                <a:schemeClr val="tx1">
                  <a:lumMod val="95000"/>
                  <a:lumOff val="5000"/>
                </a:schemeClr>
              </a:solidFill>
            </a:endParaRPr>
          </a:p>
          <a:p>
            <a:pPr marL="546095" indent="-342900">
              <a:lnSpc>
                <a:spcPct val="100000"/>
              </a:lnSpc>
              <a:spcAft>
                <a:spcPts val="600"/>
              </a:spcAft>
              <a:buClr>
                <a:schemeClr val="tx2"/>
              </a:buClr>
              <a:buSzPts val="1200"/>
              <a:buFont typeface="+mj-lt"/>
              <a:buAutoNum type="arabicPeriod"/>
            </a:pPr>
            <a:r>
              <a:rPr lang="en" sz="2000" b="1" dirty="0">
                <a:solidFill>
                  <a:schemeClr val="tx1">
                    <a:lumMod val="95000"/>
                    <a:lumOff val="5000"/>
                  </a:schemeClr>
                </a:solidFill>
              </a:rPr>
              <a:t>Exploratory: </a:t>
            </a:r>
            <a:r>
              <a:rPr lang="en-US" sz="2000" b="1" dirty="0">
                <a:solidFill>
                  <a:schemeClr val="tx1">
                    <a:lumMod val="95000"/>
                    <a:lumOff val="5000"/>
                  </a:schemeClr>
                </a:solidFill>
              </a:rPr>
              <a:t>Document direction(s)</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Likelihood to change: </a:t>
            </a:r>
            <a:r>
              <a:rPr lang="en-US" sz="1800" dirty="0">
                <a:solidFill>
                  <a:schemeClr val="tx1">
                    <a:lumMod val="95000"/>
                    <a:lumOff val="5000"/>
                  </a:schemeClr>
                </a:solidFill>
              </a:rPr>
              <a:t>Very likely</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Feedback needed: </a:t>
            </a:r>
            <a:r>
              <a:rPr lang="en-US" sz="1800" dirty="0">
                <a:solidFill>
                  <a:schemeClr val="tx1">
                    <a:lumMod val="95000"/>
                    <a:lumOff val="5000"/>
                  </a:schemeClr>
                </a:solidFill>
              </a:rPr>
              <a:t>About the proposed direction</a:t>
            </a:r>
            <a:endParaRPr lang="en" sz="1800" dirty="0">
              <a:solidFill>
                <a:schemeClr val="tx1">
                  <a:lumMod val="95000"/>
                  <a:lumOff val="5000"/>
                </a:schemeClr>
              </a:solidFill>
            </a:endParaRPr>
          </a:p>
          <a:p>
            <a:pPr marL="546095" indent="-342900">
              <a:lnSpc>
                <a:spcPct val="100000"/>
              </a:lnSpc>
              <a:spcAft>
                <a:spcPts val="600"/>
              </a:spcAft>
              <a:buClr>
                <a:schemeClr val="tx2"/>
              </a:buClr>
              <a:buSzPts val="1200"/>
              <a:buFont typeface="+mj-lt"/>
              <a:buAutoNum type="arabicPeriod"/>
            </a:pPr>
            <a:r>
              <a:rPr lang="en" sz="2000" b="1" dirty="0">
                <a:solidFill>
                  <a:schemeClr val="tx1">
                    <a:lumMod val="95000"/>
                    <a:lumOff val="5000"/>
                  </a:schemeClr>
                </a:solidFill>
              </a:rPr>
              <a:t>Developing: </a:t>
            </a:r>
            <a:r>
              <a:rPr lang="en-US" sz="2000" dirty="0">
                <a:solidFill>
                  <a:schemeClr val="tx1">
                    <a:lumMod val="95000"/>
                    <a:lumOff val="5000"/>
                  </a:schemeClr>
                </a:solidFill>
              </a:rPr>
              <a:t>Work out details and address open questions</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Likelihood to change: </a:t>
            </a:r>
            <a:r>
              <a:rPr lang="en-US" sz="1800" dirty="0">
                <a:solidFill>
                  <a:schemeClr val="tx1">
                    <a:lumMod val="95000"/>
                    <a:lumOff val="5000"/>
                  </a:schemeClr>
                </a:solidFill>
              </a:rPr>
              <a:t>Details likely to change, overall direction unlikely to change</a:t>
            </a:r>
            <a:endParaRPr lang="en-US" sz="1800" b="1" dirty="0">
              <a:solidFill>
                <a:schemeClr val="tx1">
                  <a:lumMod val="95000"/>
                  <a:lumOff val="5000"/>
                </a:schemeClr>
              </a:solidFill>
            </a:endParaRP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Feedback needed: F</a:t>
            </a:r>
            <a:r>
              <a:rPr lang="en-US" sz="1800" dirty="0">
                <a:solidFill>
                  <a:schemeClr val="tx1">
                    <a:lumMod val="95000"/>
                    <a:lumOff val="5000"/>
                  </a:schemeClr>
                </a:solidFill>
              </a:rPr>
              <a:t>ocused on ensuring the sections are usable and reasonable in a broad sense.</a:t>
            </a:r>
            <a:endParaRPr lang="en-US" sz="1800" b="1" dirty="0">
              <a:solidFill>
                <a:schemeClr val="tx1">
                  <a:lumMod val="95000"/>
                  <a:lumOff val="5000"/>
                </a:schemeClr>
              </a:solidFill>
            </a:endParaRPr>
          </a:p>
          <a:p>
            <a:pPr marL="546095" indent="-342900">
              <a:lnSpc>
                <a:spcPct val="100000"/>
              </a:lnSpc>
              <a:spcAft>
                <a:spcPts val="600"/>
              </a:spcAft>
              <a:buClr>
                <a:schemeClr val="tx2"/>
              </a:buClr>
              <a:buSzPts val="1200"/>
              <a:buFont typeface="+mj-lt"/>
              <a:buAutoNum type="arabicPeriod"/>
            </a:pPr>
            <a:r>
              <a:rPr lang="en" sz="1800" b="1" dirty="0">
                <a:solidFill>
                  <a:schemeClr val="tx1">
                    <a:lumMod val="95000"/>
                    <a:lumOff val="5000"/>
                  </a:schemeClr>
                </a:solidFill>
              </a:rPr>
              <a:t>Refining: </a:t>
            </a:r>
            <a:r>
              <a:rPr lang="en-US" sz="1800" dirty="0">
                <a:solidFill>
                  <a:schemeClr val="tx1">
                    <a:lumMod val="95000"/>
                    <a:lumOff val="5000"/>
                  </a:schemeClr>
                </a:solidFill>
                <a:highlight>
                  <a:srgbClr val="FFFFFF"/>
                </a:highlight>
              </a:rPr>
              <a:t>Get wide stakeholder feedback</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Likelihood to change: </a:t>
            </a:r>
            <a:r>
              <a:rPr lang="en-US" sz="1800" dirty="0">
                <a:solidFill>
                  <a:schemeClr val="tx1">
                    <a:lumMod val="95000"/>
                    <a:lumOff val="5000"/>
                  </a:schemeClr>
                </a:solidFill>
              </a:rPr>
              <a:t>Details may change, overall direction unlikely to change</a:t>
            </a:r>
            <a:endParaRPr lang="en-US" sz="1800" b="1" dirty="0">
              <a:solidFill>
                <a:schemeClr val="tx1">
                  <a:lumMod val="95000"/>
                  <a:lumOff val="5000"/>
                </a:schemeClr>
              </a:solidFill>
            </a:endParaRP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Feedback needed: </a:t>
            </a:r>
            <a:r>
              <a:rPr lang="en-US" sz="1800" dirty="0">
                <a:solidFill>
                  <a:schemeClr val="tx1">
                    <a:lumMod val="95000"/>
                    <a:lumOff val="5000"/>
                  </a:schemeClr>
                </a:solidFill>
              </a:rPr>
              <a:t>Focused on the feasibility of testing and implementing</a:t>
            </a:r>
          </a:p>
          <a:p>
            <a:pPr marL="546095" indent="-342900">
              <a:lnSpc>
                <a:spcPct val="100000"/>
              </a:lnSpc>
              <a:spcAft>
                <a:spcPts val="600"/>
              </a:spcAft>
              <a:buClr>
                <a:schemeClr val="tx2"/>
              </a:buClr>
              <a:buSzPts val="1200"/>
              <a:buFont typeface="+mj-lt"/>
              <a:buAutoNum type="arabicPeriod"/>
            </a:pPr>
            <a:r>
              <a:rPr lang="en" sz="1800" b="1" dirty="0">
                <a:solidFill>
                  <a:schemeClr val="tx1">
                    <a:lumMod val="95000"/>
                    <a:lumOff val="5000"/>
                  </a:schemeClr>
                </a:solidFill>
              </a:rPr>
              <a:t>Mature: </a:t>
            </a:r>
            <a:r>
              <a:rPr lang="en-US" sz="1800" dirty="0">
                <a:solidFill>
                  <a:schemeClr val="tx1">
                    <a:lumMod val="95000"/>
                    <a:lumOff val="5000"/>
                  </a:schemeClr>
                </a:solidFill>
                <a:highlight>
                  <a:srgbClr val="FFFFFF"/>
                </a:highlight>
              </a:rPr>
              <a:t>Refine and finalize</a:t>
            </a: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Likelihood to change: </a:t>
            </a:r>
            <a:r>
              <a:rPr lang="en-US" sz="1800" dirty="0">
                <a:solidFill>
                  <a:schemeClr val="tx1">
                    <a:lumMod val="95000"/>
                    <a:lumOff val="5000"/>
                  </a:schemeClr>
                </a:solidFill>
              </a:rPr>
              <a:t>Unlikely to change</a:t>
            </a:r>
            <a:endParaRPr lang="en-US" sz="1800" b="1" dirty="0">
              <a:solidFill>
                <a:schemeClr val="tx1">
                  <a:lumMod val="95000"/>
                  <a:lumOff val="5000"/>
                </a:schemeClr>
              </a:solidFill>
            </a:endParaRPr>
          </a:p>
          <a:p>
            <a:pPr marL="1155680" lvl="1" indent="-342900">
              <a:lnSpc>
                <a:spcPct val="100000"/>
              </a:lnSpc>
              <a:spcAft>
                <a:spcPts val="600"/>
              </a:spcAft>
              <a:buClr>
                <a:schemeClr val="tx2"/>
              </a:buClr>
              <a:buSzPts val="1200"/>
            </a:pPr>
            <a:r>
              <a:rPr lang="en-US" sz="1800" b="1" dirty="0">
                <a:solidFill>
                  <a:schemeClr val="tx1">
                    <a:lumMod val="95000"/>
                    <a:lumOff val="5000"/>
                  </a:schemeClr>
                </a:solidFill>
              </a:rPr>
              <a:t>Feedback needed: </a:t>
            </a:r>
            <a:r>
              <a:rPr lang="en-US" sz="1800" dirty="0">
                <a:solidFill>
                  <a:schemeClr val="tx1">
                    <a:lumMod val="95000"/>
                    <a:lumOff val="5000"/>
                  </a:schemeClr>
                </a:solidFill>
              </a:rPr>
              <a:t>Focused on edge case scenarios the working group may not have anticipated</a:t>
            </a:r>
            <a:endParaRPr lang="en-US" sz="1800" b="1" dirty="0">
              <a:solidFill>
                <a:schemeClr val="tx1">
                  <a:lumMod val="95000"/>
                  <a:lumOff val="5000"/>
                </a:schemeClr>
              </a:solidFill>
            </a:endParaRPr>
          </a:p>
        </p:txBody>
      </p:sp>
      <p:sp>
        <p:nvSpPr>
          <p:cNvPr id="5" name="TextBox 4">
            <a:extLst>
              <a:ext uri="{FF2B5EF4-FFF2-40B4-BE49-F238E27FC236}">
                <a16:creationId xmlns:a16="http://schemas.microsoft.com/office/drawing/2014/main" id="{36584EDA-AEE0-4DE7-5995-0BA208E44791}"/>
              </a:ext>
            </a:extLst>
          </p:cNvPr>
          <p:cNvSpPr txBox="1"/>
          <p:nvPr/>
        </p:nvSpPr>
        <p:spPr>
          <a:xfrm>
            <a:off x="8671176" y="1190624"/>
            <a:ext cx="3437466" cy="1015663"/>
          </a:xfrm>
          <a:prstGeom prst="rect">
            <a:avLst/>
          </a:prstGeom>
          <a:noFill/>
        </p:spPr>
        <p:txBody>
          <a:bodyPr wrap="square" rtlCol="0">
            <a:spAutoFit/>
          </a:bodyPr>
          <a:lstStyle/>
          <a:p>
            <a:pPr algn="r"/>
            <a:r>
              <a:rPr lang="en-US" sz="2000" dirty="0"/>
              <a:t>At each step, the content becomes increasingly detailed and definite</a:t>
            </a:r>
          </a:p>
        </p:txBody>
      </p:sp>
      <p:sp>
        <p:nvSpPr>
          <p:cNvPr id="4" name="Down Arrow 3">
            <a:extLst>
              <a:ext uri="{FF2B5EF4-FFF2-40B4-BE49-F238E27FC236}">
                <a16:creationId xmlns:a16="http://schemas.microsoft.com/office/drawing/2014/main" id="{0E0BFFAC-F0E0-D4B4-BCA3-5C053F664D11}"/>
              </a:ext>
              <a:ext uri="{C183D7F6-B498-43B3-948B-1728B52AA6E4}">
                <adec:decorative xmlns:adec="http://schemas.microsoft.com/office/drawing/2017/decorative" val="1"/>
              </a:ext>
            </a:extLst>
          </p:cNvPr>
          <p:cNvSpPr/>
          <p:nvPr/>
        </p:nvSpPr>
        <p:spPr>
          <a:xfrm>
            <a:off x="10537143" y="2317493"/>
            <a:ext cx="873457" cy="3570882"/>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Google Shape;201;p33"/>
          <p:cNvSpPr txBox="1">
            <a:spLocks noGrp="1"/>
          </p:cNvSpPr>
          <p:nvPr>
            <p:ph type="sldNum" idx="12"/>
          </p:nvPr>
        </p:nvSpPr>
        <p:spPr>
          <a:xfrm>
            <a:off x="114604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sz="1200"/>
              <a:pPr/>
              <a:t>12</a:t>
            </a:fld>
            <a:endParaRPr sz="1200" dirty="0"/>
          </a:p>
        </p:txBody>
      </p:sp>
    </p:spTree>
    <p:extLst>
      <p:ext uri="{BB962C8B-B14F-4D97-AF65-F5344CB8AC3E}">
        <p14:creationId xmlns:p14="http://schemas.microsoft.com/office/powerpoint/2010/main" val="1190069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D07D-5022-D19A-2A6F-352AFCC1AE2A}"/>
              </a:ext>
            </a:extLst>
          </p:cNvPr>
          <p:cNvSpPr>
            <a:spLocks noGrp="1"/>
          </p:cNvSpPr>
          <p:nvPr>
            <p:ph type="title"/>
          </p:nvPr>
        </p:nvSpPr>
        <p:spPr>
          <a:xfrm>
            <a:off x="994140" y="328928"/>
            <a:ext cx="10668271" cy="763600"/>
          </a:xfrm>
          <a:noFill/>
          <a:ln>
            <a:noFill/>
          </a:ln>
        </p:spPr>
        <p:txBody>
          <a:bodyPr spcFirstLastPara="1" vert="horz" wrap="square" lIns="91440" tIns="45720" rIns="91440" bIns="45720" rtlCol="0" anchor="b" anchorCtr="0">
            <a:noAutofit/>
          </a:bodyPr>
          <a:lstStyle/>
          <a:p>
            <a:pPr>
              <a:spcBef>
                <a:spcPct val="0"/>
              </a:spcBef>
              <a:buSzPts val="1400"/>
            </a:pPr>
            <a:r>
              <a:rPr lang="en-US" b="1" dirty="0">
                <a:solidFill>
                  <a:schemeClr val="accent1">
                    <a:lumMod val="50000"/>
                  </a:schemeClr>
                </a:solidFill>
              </a:rPr>
              <a:t>Ways to Give Feedback</a:t>
            </a:r>
          </a:p>
        </p:txBody>
      </p:sp>
      <p:sp>
        <p:nvSpPr>
          <p:cNvPr id="3" name="Text Placeholder 2">
            <a:extLst>
              <a:ext uri="{FF2B5EF4-FFF2-40B4-BE49-F238E27FC236}">
                <a16:creationId xmlns:a16="http://schemas.microsoft.com/office/drawing/2014/main" id="{F32D9F98-792A-153E-E052-6A84C6BE959A}"/>
              </a:ext>
            </a:extLst>
          </p:cNvPr>
          <p:cNvSpPr>
            <a:spLocks noGrp="1"/>
          </p:cNvSpPr>
          <p:nvPr>
            <p:ph type="body" idx="1"/>
          </p:nvPr>
        </p:nvSpPr>
        <p:spPr>
          <a:noFill/>
          <a:ln>
            <a:noFill/>
          </a:ln>
        </p:spPr>
        <p:txBody>
          <a:bodyPr spcFirstLastPara="1" vert="horz" wrap="square" lIns="91425" tIns="91425" rIns="91425" bIns="91425" rtlCol="0" anchor="t" anchorCtr="0">
            <a:normAutofit/>
          </a:bodyPr>
          <a:lstStyle/>
          <a:p>
            <a:pPr>
              <a:spcBef>
                <a:spcPts val="600"/>
              </a:spcBef>
              <a:spcAft>
                <a:spcPts val="600"/>
              </a:spcAft>
              <a:buClr>
                <a:schemeClr val="tx2"/>
              </a:buClr>
            </a:pPr>
            <a:r>
              <a:rPr lang="en-US" sz="3600" dirty="0">
                <a:solidFill>
                  <a:schemeClr val="bg2">
                    <a:lumMod val="50000"/>
                  </a:schemeClr>
                </a:solidFill>
                <a:hlinkClick r:id="rId3">
                  <a:extLst>
                    <a:ext uri="{A12FA001-AC4F-418D-AE19-62706E023703}">
                      <ahyp:hlinkClr xmlns:ahyp="http://schemas.microsoft.com/office/drawing/2018/hyperlinkcolor" val="tx"/>
                    </a:ext>
                  </a:extLst>
                </a:hlinkClick>
              </a:rPr>
              <a:t>File an issue in the W3C silver GitHub repository</a:t>
            </a:r>
            <a:endParaRPr lang="en-US" sz="3600" dirty="0">
              <a:solidFill>
                <a:schemeClr val="bg2">
                  <a:lumMod val="50000"/>
                </a:schemeClr>
              </a:solidFill>
            </a:endParaRPr>
          </a:p>
          <a:p>
            <a:pPr lvl="1">
              <a:spcBef>
                <a:spcPts val="600"/>
              </a:spcBef>
              <a:spcAft>
                <a:spcPts val="600"/>
              </a:spcAft>
              <a:buClr>
                <a:schemeClr val="tx2"/>
              </a:buClr>
            </a:pPr>
            <a:r>
              <a:rPr lang="en-US" sz="3200" dirty="0"/>
              <a:t>https://</a:t>
            </a:r>
            <a:r>
              <a:rPr lang="en-US" sz="3200" dirty="0" err="1"/>
              <a:t>github.com</a:t>
            </a:r>
            <a:r>
              <a:rPr lang="en-US" sz="3200" dirty="0"/>
              <a:t>/w3c/silver/issues/new</a:t>
            </a:r>
          </a:p>
          <a:p>
            <a:pPr>
              <a:spcBef>
                <a:spcPts val="600"/>
              </a:spcBef>
              <a:spcAft>
                <a:spcPts val="600"/>
              </a:spcAft>
              <a:buClr>
                <a:schemeClr val="tx2"/>
              </a:buClr>
            </a:pPr>
            <a:r>
              <a:rPr lang="en-US" sz="3600" dirty="0">
                <a:solidFill>
                  <a:schemeClr val="tx1">
                    <a:lumMod val="95000"/>
                    <a:lumOff val="5000"/>
                  </a:schemeClr>
                </a:solidFill>
              </a:rPr>
              <a:t>Send email to </a:t>
            </a:r>
            <a:r>
              <a:rPr lang="en-US" sz="3600" dirty="0">
                <a:solidFill>
                  <a:schemeClr val="bg2">
                    <a:lumMod val="50000"/>
                  </a:schemeClr>
                </a:solidFill>
                <a:hlinkClick r:id="rId4">
                  <a:extLst>
                    <a:ext uri="{A12FA001-AC4F-418D-AE19-62706E023703}">
                      <ahyp:hlinkClr xmlns:ahyp="http://schemas.microsoft.com/office/drawing/2018/hyperlinkcolor" val="tx"/>
                    </a:ext>
                  </a:extLst>
                </a:hlinkClick>
              </a:rPr>
              <a:t>public-agwg-comments@w3.org</a:t>
            </a:r>
            <a:r>
              <a:rPr lang="en-US" sz="3600" dirty="0">
                <a:solidFill>
                  <a:schemeClr val="bg2">
                    <a:lumMod val="50000"/>
                  </a:schemeClr>
                </a:solidFill>
              </a:rPr>
              <a:t> </a:t>
            </a:r>
          </a:p>
          <a:p>
            <a:pPr>
              <a:spcBef>
                <a:spcPts val="600"/>
              </a:spcBef>
              <a:spcAft>
                <a:spcPts val="600"/>
              </a:spcAft>
              <a:buClr>
                <a:schemeClr val="tx2"/>
              </a:buClr>
            </a:pPr>
            <a:r>
              <a:rPr lang="en-US" sz="3600" dirty="0">
                <a:solidFill>
                  <a:schemeClr val="tx1">
                    <a:lumMod val="95000"/>
                    <a:lumOff val="5000"/>
                  </a:schemeClr>
                </a:solidFill>
              </a:rPr>
              <a:t>Please file one issue or send one email per change </a:t>
            </a:r>
          </a:p>
          <a:p>
            <a:pPr>
              <a:spcBef>
                <a:spcPts val="600"/>
              </a:spcBef>
              <a:spcAft>
                <a:spcPts val="600"/>
              </a:spcAft>
              <a:buClr>
                <a:schemeClr val="tx2"/>
              </a:buClr>
            </a:pPr>
            <a:r>
              <a:rPr lang="en-US" sz="3600" dirty="0">
                <a:solidFill>
                  <a:schemeClr val="tx1">
                    <a:lumMod val="95000"/>
                    <a:lumOff val="5000"/>
                  </a:schemeClr>
                </a:solidFill>
              </a:rPr>
              <a:t>This helps us to organize comments and respond more effectively and quickly</a:t>
            </a:r>
          </a:p>
        </p:txBody>
      </p:sp>
      <p:sp>
        <p:nvSpPr>
          <p:cNvPr id="4" name="Slide Number Placeholder 3">
            <a:extLst>
              <a:ext uri="{FF2B5EF4-FFF2-40B4-BE49-F238E27FC236}">
                <a16:creationId xmlns:a16="http://schemas.microsoft.com/office/drawing/2014/main" id="{D592FD0D-1A7D-CE17-BD6E-2C9B8E80B331}"/>
              </a:ext>
            </a:extLst>
          </p:cNvPr>
          <p:cNvSpPr>
            <a:spLocks noGrp="1"/>
          </p:cNvSpPr>
          <p:nvPr>
            <p:ph type="sldNum" idx="12"/>
          </p:nvPr>
        </p:nvSpPr>
        <p:spPr>
          <a:xfrm>
            <a:off x="11410600" y="6333200"/>
            <a:ext cx="731600" cy="524800"/>
          </a:xfrm>
        </p:spPr>
        <p:txBody>
          <a:bodyPr>
            <a:normAutofit/>
          </a:bodyPr>
          <a:lstStyle/>
          <a:p>
            <a:fld id="{00000000-1234-1234-1234-123412341234}" type="slidenum">
              <a:rPr lang="en" sz="1200" smtClean="0"/>
              <a:pPr/>
              <a:t>13</a:t>
            </a:fld>
            <a:endParaRPr lang="en" sz="1200"/>
          </a:p>
        </p:txBody>
      </p:sp>
    </p:spTree>
    <p:extLst>
      <p:ext uri="{BB962C8B-B14F-4D97-AF65-F5344CB8AC3E}">
        <p14:creationId xmlns:p14="http://schemas.microsoft.com/office/powerpoint/2010/main" val="377934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D07D-5022-D19A-2A6F-352AFCC1AE2A}"/>
              </a:ext>
            </a:extLst>
          </p:cNvPr>
          <p:cNvSpPr>
            <a:spLocks noGrp="1"/>
          </p:cNvSpPr>
          <p:nvPr>
            <p:ph type="title"/>
          </p:nvPr>
        </p:nvSpPr>
        <p:spPr>
          <a:xfrm>
            <a:off x="965791" y="328928"/>
            <a:ext cx="11360800" cy="763600"/>
          </a:xfrm>
          <a:noFill/>
          <a:ln>
            <a:noFill/>
          </a:ln>
        </p:spPr>
        <p:txBody>
          <a:bodyPr spcFirstLastPara="1" vert="horz" wrap="square" lIns="91440" tIns="45720" rIns="91440" bIns="45720" rtlCol="0" anchor="b" anchorCtr="0">
            <a:noAutofit/>
          </a:bodyPr>
          <a:lstStyle/>
          <a:p>
            <a:pPr>
              <a:spcBef>
                <a:spcPct val="0"/>
              </a:spcBef>
              <a:buSzPts val="1400"/>
            </a:pPr>
            <a:r>
              <a:rPr lang="en-US" b="1" dirty="0">
                <a:solidFill>
                  <a:schemeClr val="accent1">
                    <a:lumMod val="50000"/>
                  </a:schemeClr>
                </a:solidFill>
              </a:rPr>
              <a:t>Becoming a Working Group Participant</a:t>
            </a:r>
          </a:p>
        </p:txBody>
      </p:sp>
      <p:sp>
        <p:nvSpPr>
          <p:cNvPr id="3" name="Text Placeholder 2">
            <a:extLst>
              <a:ext uri="{FF2B5EF4-FFF2-40B4-BE49-F238E27FC236}">
                <a16:creationId xmlns:a16="http://schemas.microsoft.com/office/drawing/2014/main" id="{F32D9F98-792A-153E-E052-6A84C6BE959A}"/>
              </a:ext>
            </a:extLst>
          </p:cNvPr>
          <p:cNvSpPr>
            <a:spLocks noGrp="1"/>
          </p:cNvSpPr>
          <p:nvPr>
            <p:ph type="body" idx="1"/>
          </p:nvPr>
        </p:nvSpPr>
        <p:spPr>
          <a:xfrm>
            <a:off x="836908" y="1191740"/>
            <a:ext cx="10939492" cy="4926671"/>
          </a:xfrm>
        </p:spPr>
        <p:txBody>
          <a:bodyPr spcFirstLastPara="1" vert="horz" wrap="square" lIns="91425" tIns="91425" rIns="91425" bIns="91425" rtlCol="0" anchor="t" anchorCtr="0">
            <a:normAutofit/>
          </a:bodyPr>
          <a:lstStyle/>
          <a:p>
            <a:pPr>
              <a:spcBef>
                <a:spcPts val="600"/>
              </a:spcBef>
              <a:spcAft>
                <a:spcPts val="600"/>
              </a:spcAft>
              <a:buClr>
                <a:schemeClr val="tx2"/>
              </a:buClr>
            </a:pPr>
            <a:r>
              <a:rPr lang="en-US" sz="3200" dirty="0">
                <a:solidFill>
                  <a:schemeClr val="tx1">
                    <a:lumMod val="95000"/>
                    <a:lumOff val="5000"/>
                  </a:schemeClr>
                </a:solidFill>
              </a:rPr>
              <a:t>If you work for a </a:t>
            </a:r>
            <a:r>
              <a:rPr lang="en-US" sz="3200" dirty="0">
                <a:solidFill>
                  <a:schemeClr val="bg2">
                    <a:lumMod val="50000"/>
                  </a:schemeClr>
                </a:solidFill>
                <a:hlinkClick r:id="rId3">
                  <a:extLst>
                    <a:ext uri="{A12FA001-AC4F-418D-AE19-62706E023703}">
                      <ahyp:hlinkClr xmlns:ahyp="http://schemas.microsoft.com/office/drawing/2018/hyperlinkcolor" val="tx"/>
                    </a:ext>
                  </a:extLst>
                </a:hlinkClick>
              </a:rPr>
              <a:t>W3C member company</a:t>
            </a:r>
            <a:r>
              <a:rPr lang="en-US" sz="3200" dirty="0">
                <a:solidFill>
                  <a:schemeClr val="tx1">
                    <a:lumMod val="95000"/>
                    <a:lumOff val="5000"/>
                  </a:schemeClr>
                </a:solidFill>
              </a:rPr>
              <a:t>, reach out to your Advisory Committee (AC) representative</a:t>
            </a:r>
          </a:p>
          <a:p>
            <a:pPr>
              <a:spcBef>
                <a:spcPts val="600"/>
              </a:spcBef>
              <a:spcAft>
                <a:spcPts val="600"/>
              </a:spcAft>
              <a:buClr>
                <a:schemeClr val="tx2"/>
              </a:buClr>
            </a:pPr>
            <a:r>
              <a:rPr lang="en-US" sz="3200" dirty="0">
                <a:solidFill>
                  <a:schemeClr val="tx1">
                    <a:lumMod val="95000"/>
                    <a:lumOff val="5000"/>
                  </a:schemeClr>
                </a:solidFill>
              </a:rPr>
              <a:t>Becoming an invited expert</a:t>
            </a:r>
          </a:p>
          <a:p>
            <a:pPr lvl="1">
              <a:spcBef>
                <a:spcPts val="600"/>
              </a:spcBef>
              <a:spcAft>
                <a:spcPts val="600"/>
              </a:spcAft>
              <a:buClr>
                <a:schemeClr val="tx2"/>
              </a:buClr>
            </a:pPr>
            <a:r>
              <a:rPr lang="en-US" sz="3200" dirty="0">
                <a:solidFill>
                  <a:schemeClr val="tx1">
                    <a:lumMod val="95000"/>
                    <a:lumOff val="5000"/>
                  </a:schemeClr>
                </a:solidFill>
              </a:rPr>
              <a:t>Contribute to a community group or through GitHub</a:t>
            </a:r>
          </a:p>
          <a:p>
            <a:pPr lvl="1">
              <a:spcBef>
                <a:spcPts val="600"/>
              </a:spcBef>
              <a:spcAft>
                <a:spcPts val="600"/>
              </a:spcAft>
              <a:buClr>
                <a:schemeClr val="tx2"/>
              </a:buClr>
            </a:pPr>
            <a:r>
              <a:rPr lang="en-US" sz="3200" dirty="0">
                <a:solidFill>
                  <a:schemeClr val="tx1">
                    <a:lumMod val="95000"/>
                    <a:lumOff val="5000"/>
                  </a:schemeClr>
                </a:solidFill>
              </a:rPr>
              <a:t>We explore bringing in Invited Experts with a history of contributions</a:t>
            </a:r>
          </a:p>
          <a:p>
            <a:pPr>
              <a:spcBef>
                <a:spcPts val="600"/>
              </a:spcBef>
              <a:spcAft>
                <a:spcPts val="600"/>
              </a:spcAft>
              <a:buClr>
                <a:schemeClr val="tx2"/>
              </a:buClr>
            </a:pPr>
            <a:r>
              <a:rPr lang="en-US" sz="3200" dirty="0">
                <a:solidFill>
                  <a:schemeClr val="tx1">
                    <a:lumMod val="95000"/>
                    <a:lumOff val="5000"/>
                  </a:schemeClr>
                </a:solidFill>
              </a:rPr>
              <a:t>Participate regularly through email, meetings and/or GitHub</a:t>
            </a:r>
          </a:p>
        </p:txBody>
      </p:sp>
      <p:sp>
        <p:nvSpPr>
          <p:cNvPr id="4" name="Slide Number Placeholder 3">
            <a:extLst>
              <a:ext uri="{FF2B5EF4-FFF2-40B4-BE49-F238E27FC236}">
                <a16:creationId xmlns:a16="http://schemas.microsoft.com/office/drawing/2014/main" id="{D592FD0D-1A7D-CE17-BD6E-2C9B8E80B331}"/>
              </a:ext>
            </a:extLst>
          </p:cNvPr>
          <p:cNvSpPr>
            <a:spLocks noGrp="1"/>
          </p:cNvSpPr>
          <p:nvPr>
            <p:ph type="sldNum" idx="12"/>
          </p:nvPr>
        </p:nvSpPr>
        <p:spPr>
          <a:xfrm>
            <a:off x="11410600" y="6291514"/>
            <a:ext cx="731600" cy="640377"/>
          </a:xfrm>
        </p:spPr>
        <p:txBody>
          <a:bodyPr>
            <a:normAutofit/>
          </a:bodyPr>
          <a:lstStyle/>
          <a:p>
            <a:fld id="{00000000-1234-1234-1234-123412341234}" type="slidenum">
              <a:rPr lang="en" sz="1200" smtClean="0"/>
              <a:pPr/>
              <a:t>14</a:t>
            </a:fld>
            <a:endParaRPr lang="en" sz="1200" dirty="0"/>
          </a:p>
        </p:txBody>
      </p:sp>
    </p:spTree>
    <p:extLst>
      <p:ext uri="{BB962C8B-B14F-4D97-AF65-F5344CB8AC3E}">
        <p14:creationId xmlns:p14="http://schemas.microsoft.com/office/powerpoint/2010/main" val="2310572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94AA-3077-0BD8-B79A-3B7354588BA5}"/>
              </a:ext>
            </a:extLst>
          </p:cNvPr>
          <p:cNvSpPr>
            <a:spLocks noGrp="1"/>
          </p:cNvSpPr>
          <p:nvPr>
            <p:ph type="title"/>
          </p:nvPr>
        </p:nvSpPr>
        <p:spPr/>
        <p:txBody>
          <a:bodyPr spcFirstLastPara="1" vert="horz" wrap="square" lIns="91425" tIns="91425" rIns="91425" bIns="91425" rtlCol="0" anchor="ctr" anchorCtr="0">
            <a:normAutofit fontScale="90000"/>
          </a:bodyPr>
          <a:lstStyle/>
          <a:p>
            <a:r>
              <a:rPr lang="en-US" b="1" dirty="0">
                <a:solidFill>
                  <a:schemeClr val="accent1">
                    <a:lumMod val="50000"/>
                  </a:schemeClr>
                </a:solidFill>
              </a:rPr>
              <a:t>Direction we are Exploring</a:t>
            </a:r>
            <a:br>
              <a:rPr lang="en-US" b="1" dirty="0">
                <a:solidFill>
                  <a:schemeClr val="accent1">
                    <a:lumMod val="50000"/>
                  </a:schemeClr>
                </a:solidFill>
              </a:rPr>
            </a:br>
            <a:r>
              <a:rPr lang="en-US" b="1" dirty="0">
                <a:solidFill>
                  <a:schemeClr val="accent1">
                    <a:lumMod val="50000"/>
                  </a:schemeClr>
                </a:solidFill>
              </a:rPr>
              <a:t>(Content after this is not final)</a:t>
            </a:r>
          </a:p>
        </p:txBody>
      </p:sp>
      <p:sp>
        <p:nvSpPr>
          <p:cNvPr id="3" name="Slide Number Placeholder 2">
            <a:extLst>
              <a:ext uri="{FF2B5EF4-FFF2-40B4-BE49-F238E27FC236}">
                <a16:creationId xmlns:a16="http://schemas.microsoft.com/office/drawing/2014/main" id="{FC65E8F4-E7D6-D25B-7B56-C42FB34F32D3}"/>
              </a:ext>
            </a:extLst>
          </p:cNvPr>
          <p:cNvSpPr>
            <a:spLocks noGrp="1"/>
          </p:cNvSpPr>
          <p:nvPr>
            <p:ph type="sldNum" idx="12"/>
          </p:nvPr>
        </p:nvSpPr>
        <p:spPr>
          <a:xfrm>
            <a:off x="11410600" y="6333200"/>
            <a:ext cx="731600" cy="524800"/>
          </a:xfrm>
        </p:spPr>
        <p:txBody>
          <a:bodyPr>
            <a:normAutofit/>
          </a:bodyPr>
          <a:lstStyle/>
          <a:p>
            <a:fld id="{00000000-1234-1234-1234-123412341234}" type="slidenum">
              <a:rPr lang="en" sz="1200" smtClean="0"/>
              <a:pPr/>
              <a:t>15</a:t>
            </a:fld>
            <a:endParaRPr lang="en" sz="1200" dirty="0"/>
          </a:p>
        </p:txBody>
      </p:sp>
    </p:spTree>
    <p:extLst>
      <p:ext uri="{BB962C8B-B14F-4D97-AF65-F5344CB8AC3E}">
        <p14:creationId xmlns:p14="http://schemas.microsoft.com/office/powerpoint/2010/main" val="3389004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996786" y="282767"/>
            <a:ext cx="11360800" cy="763600"/>
          </a:xfrm>
          <a:prstGeom prst="rect">
            <a:avLst/>
          </a:prstGeom>
          <a:noFill/>
          <a:ln>
            <a:noFill/>
          </a:ln>
        </p:spPr>
        <p:txBody>
          <a:bodyPr spcFirstLastPara="1" vert="horz" wrap="square" lIns="91440" tIns="45720" rIns="91440" bIns="45720" rtlCol="0" anchor="b" anchorCtr="0">
            <a:noAutofit/>
          </a:bodyPr>
          <a:lstStyle/>
          <a:p>
            <a:pPr>
              <a:spcBef>
                <a:spcPct val="0"/>
              </a:spcBef>
              <a:buSzPts val="1400"/>
            </a:pPr>
            <a:r>
              <a:rPr lang="en" b="1" dirty="0">
                <a:solidFill>
                  <a:schemeClr val="accent1">
                    <a:lumMod val="50000"/>
                  </a:schemeClr>
                </a:solidFill>
              </a:rPr>
              <a:t>Functional Needs in WCAG 3</a:t>
            </a:r>
            <a:endParaRPr b="1" dirty="0">
              <a:solidFill>
                <a:schemeClr val="accent1">
                  <a:lumMod val="50000"/>
                </a:schemeClr>
              </a:solidFill>
            </a:endParaRPr>
          </a:p>
        </p:txBody>
      </p:sp>
      <p:sp>
        <p:nvSpPr>
          <p:cNvPr id="67" name="Google Shape;67;p15"/>
          <p:cNvSpPr txBox="1">
            <a:spLocks noGrp="1"/>
          </p:cNvSpPr>
          <p:nvPr>
            <p:ph type="body" idx="1"/>
          </p:nvPr>
        </p:nvSpPr>
        <p:spPr>
          <a:xfrm>
            <a:off x="996786" y="1149683"/>
            <a:ext cx="10595946" cy="4558633"/>
          </a:xfrm>
          <a:prstGeom prst="rect">
            <a:avLst/>
          </a:prstGeom>
        </p:spPr>
        <p:txBody>
          <a:bodyPr spcFirstLastPara="1" vert="horz" wrap="square" lIns="91425" tIns="91425" rIns="91425" bIns="91425" rtlCol="0" anchor="t" anchorCtr="0">
            <a:normAutofit fontScale="92500" lnSpcReduction="20000"/>
          </a:bodyPr>
          <a:lstStyle/>
          <a:p>
            <a:pPr>
              <a:spcBef>
                <a:spcPts val="600"/>
              </a:spcBef>
              <a:spcAft>
                <a:spcPts val="600"/>
              </a:spcAft>
              <a:buClr>
                <a:schemeClr val="tx2"/>
              </a:buClr>
            </a:pPr>
            <a:r>
              <a:rPr lang="en-US" sz="2800" dirty="0">
                <a:solidFill>
                  <a:schemeClr val="tx1">
                    <a:lumMod val="95000"/>
                    <a:lumOff val="5000"/>
                  </a:schemeClr>
                </a:solidFill>
              </a:rPr>
              <a:t>A functional need is a statement that describes a specific gap in one’s ability, or a specific mismatch between ability and the designed environment or context</a:t>
            </a:r>
            <a:endParaRPr lang="en" sz="2800" dirty="0">
              <a:solidFill>
                <a:schemeClr val="tx1">
                  <a:lumMod val="95000"/>
                  <a:lumOff val="5000"/>
                </a:schemeClr>
              </a:solidFill>
            </a:endParaRPr>
          </a:p>
          <a:p>
            <a:pPr>
              <a:spcBef>
                <a:spcPts val="600"/>
              </a:spcBef>
              <a:spcAft>
                <a:spcPts val="600"/>
              </a:spcAft>
              <a:buClr>
                <a:schemeClr val="tx2"/>
              </a:buClr>
            </a:pPr>
            <a:r>
              <a:rPr lang="en" sz="2800" dirty="0">
                <a:solidFill>
                  <a:schemeClr val="tx1">
                    <a:lumMod val="95000"/>
                    <a:lumOff val="5000"/>
                  </a:schemeClr>
                </a:solidFill>
              </a:rPr>
              <a:t>Early design identified need for functional needs</a:t>
            </a:r>
            <a:endParaRPr sz="2800" dirty="0">
              <a:solidFill>
                <a:schemeClr val="tx1">
                  <a:lumMod val="95000"/>
                  <a:lumOff val="5000"/>
                </a:schemeClr>
              </a:solidFill>
            </a:endParaRPr>
          </a:p>
          <a:p>
            <a:pPr>
              <a:spcBef>
                <a:spcPts val="600"/>
              </a:spcBef>
              <a:spcAft>
                <a:spcPts val="600"/>
              </a:spcAft>
              <a:buClr>
                <a:schemeClr val="tx2"/>
              </a:buClr>
            </a:pPr>
            <a:r>
              <a:rPr lang="en" sz="2800" dirty="0">
                <a:solidFill>
                  <a:schemeClr val="tx1">
                    <a:lumMod val="95000"/>
                    <a:lumOff val="5000"/>
                  </a:schemeClr>
                </a:solidFill>
              </a:rPr>
              <a:t>Aim is to ensure we provide coverage for more user groups</a:t>
            </a:r>
            <a:endParaRPr sz="2800" dirty="0">
              <a:solidFill>
                <a:schemeClr val="tx1">
                  <a:lumMod val="95000"/>
                  <a:lumOff val="5000"/>
                </a:schemeClr>
              </a:solidFill>
            </a:endParaRPr>
          </a:p>
          <a:p>
            <a:pPr>
              <a:spcBef>
                <a:spcPts val="600"/>
              </a:spcBef>
              <a:spcAft>
                <a:spcPts val="600"/>
              </a:spcAft>
              <a:buClr>
                <a:schemeClr val="tx2"/>
              </a:buClr>
            </a:pPr>
            <a:r>
              <a:rPr lang="en" sz="2800" dirty="0">
                <a:solidFill>
                  <a:schemeClr val="tx1">
                    <a:lumMod val="95000"/>
                    <a:lumOff val="5000"/>
                  </a:schemeClr>
                </a:solidFill>
              </a:rPr>
              <a:t>A subgroup of the silver task force documented the initial set of functional needs and user needs</a:t>
            </a:r>
            <a:endParaRPr sz="2800" dirty="0">
              <a:solidFill>
                <a:schemeClr val="tx1">
                  <a:lumMod val="95000"/>
                  <a:lumOff val="5000"/>
                </a:schemeClr>
              </a:solidFill>
            </a:endParaRPr>
          </a:p>
          <a:p>
            <a:pPr>
              <a:spcBef>
                <a:spcPts val="600"/>
              </a:spcBef>
              <a:spcAft>
                <a:spcPts val="600"/>
              </a:spcAft>
              <a:buClr>
                <a:schemeClr val="tx2"/>
              </a:buClr>
            </a:pPr>
            <a:r>
              <a:rPr lang="en" sz="2800" dirty="0">
                <a:solidFill>
                  <a:schemeClr val="tx1">
                    <a:lumMod val="95000"/>
                    <a:lumOff val="5000"/>
                  </a:schemeClr>
                </a:solidFill>
              </a:rPr>
              <a:t>This year we moved that group to the APA working group</a:t>
            </a:r>
            <a:endParaRPr sz="2800" dirty="0">
              <a:solidFill>
                <a:schemeClr val="tx1">
                  <a:lumMod val="95000"/>
                  <a:lumOff val="5000"/>
                </a:schemeClr>
              </a:solidFill>
            </a:endParaRPr>
          </a:p>
          <a:p>
            <a:pPr>
              <a:spcBef>
                <a:spcPts val="600"/>
              </a:spcBef>
              <a:spcAft>
                <a:spcPts val="600"/>
              </a:spcAft>
              <a:buClr>
                <a:schemeClr val="tx2"/>
              </a:buClr>
            </a:pPr>
            <a:r>
              <a:rPr lang="en" sz="2800" dirty="0">
                <a:solidFill>
                  <a:schemeClr val="tx1">
                    <a:lumMod val="95000"/>
                    <a:lumOff val="5000"/>
                  </a:schemeClr>
                </a:solidFill>
              </a:rPr>
              <a:t>The Framework for Accessible Specification of Technologies (FAST) aims to inform W3C technology development with the same set of needs</a:t>
            </a:r>
            <a:endParaRPr sz="2800" dirty="0">
              <a:solidFill>
                <a:schemeClr val="tx1">
                  <a:lumMod val="95000"/>
                  <a:lumOff val="5000"/>
                </a:schemeClr>
              </a:solidFill>
            </a:endParaRPr>
          </a:p>
          <a:p>
            <a:pPr>
              <a:spcBef>
                <a:spcPts val="600"/>
              </a:spcBef>
              <a:spcAft>
                <a:spcPts val="600"/>
              </a:spcAft>
              <a:buClr>
                <a:schemeClr val="tx2"/>
              </a:buClr>
            </a:pPr>
            <a:r>
              <a:rPr lang="en" sz="2800" dirty="0">
                <a:solidFill>
                  <a:schemeClr val="bg2">
                    <a:lumMod val="50000"/>
                  </a:schemeClr>
                </a:solidFill>
                <a:hlinkClick r:id="rId3">
                  <a:extLst>
                    <a:ext uri="{A12FA001-AC4F-418D-AE19-62706E023703}">
                      <ahyp:hlinkClr xmlns:ahyp="http://schemas.microsoft.com/office/drawing/2018/hyperlinkcolor" val="tx"/>
                    </a:ext>
                  </a:extLst>
                </a:hlinkClick>
              </a:rPr>
              <a:t>Editors’ draft of FAST</a:t>
            </a:r>
            <a:r>
              <a:rPr lang="en" sz="2800" dirty="0">
                <a:solidFill>
                  <a:schemeClr val="tx1">
                    <a:lumMod val="95000"/>
                    <a:lumOff val="5000"/>
                  </a:schemeClr>
                </a:solidFill>
              </a:rPr>
              <a:t>  https://w3c.github.io/fast/ </a:t>
            </a:r>
            <a:endParaRPr sz="2800" dirty="0">
              <a:solidFill>
                <a:schemeClr val="tx1">
                  <a:lumMod val="95000"/>
                  <a:lumOff val="5000"/>
                </a:schemeClr>
              </a:solidFill>
            </a:endParaRPr>
          </a:p>
        </p:txBody>
      </p:sp>
      <p:sp>
        <p:nvSpPr>
          <p:cNvPr id="2" name="Slide Number Placeholder 1">
            <a:extLst>
              <a:ext uri="{FF2B5EF4-FFF2-40B4-BE49-F238E27FC236}">
                <a16:creationId xmlns:a16="http://schemas.microsoft.com/office/drawing/2014/main" id="{8F864A73-8DEC-03B2-4E75-6FD1E9450C58}"/>
              </a:ext>
            </a:extLst>
          </p:cNvPr>
          <p:cNvSpPr>
            <a:spLocks noGrp="1"/>
          </p:cNvSpPr>
          <p:nvPr>
            <p:ph type="sldNum" idx="12"/>
          </p:nvPr>
        </p:nvSpPr>
        <p:spPr>
          <a:xfrm>
            <a:off x="11460400" y="6333200"/>
            <a:ext cx="731600" cy="524800"/>
          </a:xfrm>
        </p:spPr>
        <p:txBody>
          <a:bodyPr>
            <a:normAutofit/>
          </a:bodyPr>
          <a:lstStyle/>
          <a:p>
            <a:fld id="{00000000-1234-1234-1234-123412341234}" type="slidenum">
              <a:rPr lang="en" sz="1200" smtClean="0"/>
              <a:pPr/>
              <a:t>16</a:t>
            </a:fld>
            <a:endParaRPr lang="en"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1012285" y="322147"/>
            <a:ext cx="10038007" cy="763600"/>
          </a:xfrm>
          <a:prstGeom prst="rect">
            <a:avLst/>
          </a:prstGeom>
          <a:noFill/>
          <a:ln>
            <a:noFill/>
          </a:ln>
        </p:spPr>
        <p:txBody>
          <a:bodyPr spcFirstLastPara="1" vert="horz" wrap="square" lIns="91440" tIns="45720" rIns="91440" bIns="45720" rtlCol="0" anchor="b" anchorCtr="0">
            <a:noAutofit/>
          </a:bodyPr>
          <a:lstStyle/>
          <a:p>
            <a:pPr>
              <a:spcBef>
                <a:spcPct val="0"/>
              </a:spcBef>
              <a:buSzPts val="1400"/>
            </a:pPr>
            <a:r>
              <a:rPr lang="en" b="1" dirty="0">
                <a:solidFill>
                  <a:schemeClr val="accent1">
                    <a:lumMod val="50000"/>
                  </a:schemeClr>
                </a:solidFill>
              </a:rPr>
              <a:t>Functional Needs (1/2)</a:t>
            </a:r>
            <a:endParaRPr b="1" dirty="0">
              <a:solidFill>
                <a:schemeClr val="accent1">
                  <a:lumMod val="50000"/>
                </a:schemeClr>
              </a:solidFill>
            </a:endParaRPr>
          </a:p>
        </p:txBody>
      </p:sp>
      <p:sp>
        <p:nvSpPr>
          <p:cNvPr id="80" name="Google Shape;80;p17"/>
          <p:cNvSpPr txBox="1">
            <a:spLocks noGrp="1"/>
          </p:cNvSpPr>
          <p:nvPr>
            <p:ph type="body" idx="1"/>
          </p:nvPr>
        </p:nvSpPr>
        <p:spPr>
          <a:xfrm>
            <a:off x="1012285" y="1085747"/>
            <a:ext cx="5333200" cy="4555200"/>
          </a:xfrm>
          <a:prstGeom prst="rect">
            <a:avLst/>
          </a:prstGeom>
        </p:spPr>
        <p:txBody>
          <a:bodyPr spcFirstLastPara="1" vert="horz" wrap="square" lIns="91425" tIns="91425" rIns="91425" bIns="91425" rtlCol="0" anchor="t" anchorCtr="0">
            <a:normAutofit fontScale="92500" lnSpcReduction="10000"/>
          </a:bodyPr>
          <a:lstStyle/>
          <a:p>
            <a:pPr indent="-457189">
              <a:spcBef>
                <a:spcPts val="600"/>
              </a:spcBef>
              <a:spcAft>
                <a:spcPts val="600"/>
              </a:spcAft>
              <a:buClr>
                <a:schemeClr val="tx2"/>
              </a:buClr>
              <a:buSzPts val="1800"/>
            </a:pPr>
            <a:r>
              <a:rPr lang="en" sz="2800" dirty="0">
                <a:solidFill>
                  <a:schemeClr val="tx1">
                    <a:lumMod val="95000"/>
                    <a:lumOff val="5000"/>
                  </a:schemeClr>
                </a:solidFill>
              </a:rPr>
              <a:t>The functional needs are grouped into major categories</a:t>
            </a:r>
          </a:p>
          <a:p>
            <a:pPr lvl="1" indent="-457189">
              <a:spcBef>
                <a:spcPts val="600"/>
              </a:spcBef>
              <a:spcAft>
                <a:spcPts val="600"/>
              </a:spcAft>
              <a:buClr>
                <a:schemeClr val="tx2"/>
              </a:buClr>
              <a:buSzPts val="1800"/>
            </a:pPr>
            <a:r>
              <a:rPr lang="en" sz="2533" dirty="0">
                <a:solidFill>
                  <a:schemeClr val="tx1">
                    <a:lumMod val="95000"/>
                    <a:lumOff val="5000"/>
                  </a:schemeClr>
                </a:solidFill>
              </a:rPr>
              <a:t>Safety</a:t>
            </a:r>
          </a:p>
          <a:p>
            <a:pPr lvl="1" indent="-457189">
              <a:spcBef>
                <a:spcPts val="600"/>
              </a:spcBef>
              <a:spcAft>
                <a:spcPts val="600"/>
              </a:spcAft>
              <a:buClr>
                <a:schemeClr val="tx2"/>
              </a:buClr>
              <a:buSzPts val="1800"/>
            </a:pPr>
            <a:r>
              <a:rPr lang="en" sz="2533" dirty="0">
                <a:solidFill>
                  <a:schemeClr val="tx1">
                    <a:lumMod val="95000"/>
                    <a:lumOff val="5000"/>
                  </a:schemeClr>
                </a:solidFill>
              </a:rPr>
              <a:t>Sensory</a:t>
            </a:r>
          </a:p>
          <a:p>
            <a:pPr lvl="1" indent="-457189">
              <a:spcBef>
                <a:spcPts val="600"/>
              </a:spcBef>
              <a:spcAft>
                <a:spcPts val="600"/>
              </a:spcAft>
              <a:buClr>
                <a:schemeClr val="tx2"/>
              </a:buClr>
              <a:buSzPts val="1800"/>
            </a:pPr>
            <a:r>
              <a:rPr lang="en" sz="2533" dirty="0">
                <a:solidFill>
                  <a:schemeClr val="tx1">
                    <a:lumMod val="95000"/>
                    <a:lumOff val="5000"/>
                  </a:schemeClr>
                </a:solidFill>
              </a:rPr>
              <a:t>Physical</a:t>
            </a:r>
          </a:p>
          <a:p>
            <a:pPr lvl="1" indent="-457189">
              <a:spcBef>
                <a:spcPts val="600"/>
              </a:spcBef>
              <a:spcAft>
                <a:spcPts val="600"/>
              </a:spcAft>
              <a:buClr>
                <a:schemeClr val="tx2"/>
              </a:buClr>
              <a:buSzPts val="1800"/>
            </a:pPr>
            <a:r>
              <a:rPr lang="en" sz="2533" dirty="0">
                <a:solidFill>
                  <a:schemeClr val="tx1">
                    <a:lumMod val="95000"/>
                    <a:lumOff val="5000"/>
                  </a:schemeClr>
                </a:solidFill>
              </a:rPr>
              <a:t>Cognitive</a:t>
            </a:r>
          </a:p>
          <a:p>
            <a:pPr lvl="1" indent="-457189">
              <a:spcBef>
                <a:spcPts val="600"/>
              </a:spcBef>
              <a:spcAft>
                <a:spcPts val="600"/>
              </a:spcAft>
              <a:buClr>
                <a:schemeClr val="tx2"/>
              </a:buClr>
              <a:buSzPts val="1800"/>
            </a:pPr>
            <a:r>
              <a:rPr lang="en" sz="2533" dirty="0">
                <a:solidFill>
                  <a:schemeClr val="tx1">
                    <a:lumMod val="95000"/>
                    <a:lumOff val="5000"/>
                  </a:schemeClr>
                </a:solidFill>
              </a:rPr>
              <a:t>Independence</a:t>
            </a:r>
            <a:endParaRPr sz="2533" dirty="0">
              <a:solidFill>
                <a:schemeClr val="tx1">
                  <a:lumMod val="95000"/>
                  <a:lumOff val="5000"/>
                </a:schemeClr>
              </a:solidFill>
            </a:endParaRPr>
          </a:p>
          <a:p>
            <a:pPr indent="-457189">
              <a:spcBef>
                <a:spcPts val="600"/>
              </a:spcBef>
              <a:spcAft>
                <a:spcPts val="600"/>
              </a:spcAft>
              <a:buClr>
                <a:schemeClr val="tx2"/>
              </a:buClr>
              <a:buSzPts val="1800"/>
            </a:pPr>
            <a:r>
              <a:rPr lang="en" sz="2800" dirty="0">
                <a:solidFill>
                  <a:schemeClr val="tx1">
                    <a:lumMod val="95000"/>
                    <a:lumOff val="5000"/>
                  </a:schemeClr>
                </a:solidFill>
              </a:rPr>
              <a:t>Most of these categories also have sub groupings, shown in the examples</a:t>
            </a:r>
            <a:endParaRPr sz="2800" dirty="0">
              <a:solidFill>
                <a:schemeClr val="tx1">
                  <a:lumMod val="95000"/>
                  <a:lumOff val="5000"/>
                </a:schemeClr>
              </a:solidFill>
            </a:endParaRPr>
          </a:p>
        </p:txBody>
      </p:sp>
      <p:sp>
        <p:nvSpPr>
          <p:cNvPr id="79" name="Google Shape;79;p17"/>
          <p:cNvSpPr txBox="1">
            <a:spLocks noGrp="1"/>
          </p:cNvSpPr>
          <p:nvPr>
            <p:ph type="body" idx="2"/>
          </p:nvPr>
        </p:nvSpPr>
        <p:spPr>
          <a:xfrm>
            <a:off x="6788546" y="1065000"/>
            <a:ext cx="5333200" cy="4728000"/>
          </a:xfrm>
          <a:prstGeom prst="rect">
            <a:avLst/>
          </a:prstGeom>
        </p:spPr>
        <p:txBody>
          <a:bodyPr spcFirstLastPara="1" vert="horz" wrap="square" lIns="91425" tIns="91425" rIns="91425" bIns="91425" rtlCol="0" anchor="t" anchorCtr="0">
            <a:normAutofit fontScale="70000" lnSpcReduction="20000"/>
          </a:bodyPr>
          <a:lstStyle/>
          <a:p>
            <a:pPr indent="-457189">
              <a:spcBef>
                <a:spcPts val="600"/>
              </a:spcBef>
              <a:spcAft>
                <a:spcPts val="600"/>
              </a:spcAft>
              <a:buClr>
                <a:schemeClr val="tx2"/>
              </a:buClr>
              <a:buSzPts val="1800"/>
            </a:pPr>
            <a:r>
              <a:rPr lang="en" sz="2800" dirty="0">
                <a:solidFill>
                  <a:schemeClr val="tx1">
                    <a:lumMod val="95000"/>
                    <a:lumOff val="5000"/>
                  </a:schemeClr>
                </a:solidFill>
              </a:rPr>
              <a:t>Sensory</a:t>
            </a:r>
            <a:endParaRPr sz="2800"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Vision and visual</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Hearing and auditory</a:t>
            </a:r>
            <a:endParaRPr sz="2533" dirty="0">
              <a:solidFill>
                <a:schemeClr val="tx1">
                  <a:lumMod val="95000"/>
                  <a:lumOff val="5000"/>
                </a:schemeClr>
              </a:solidFill>
            </a:endParaRPr>
          </a:p>
          <a:p>
            <a:pPr indent="-457189">
              <a:spcBef>
                <a:spcPts val="600"/>
              </a:spcBef>
              <a:spcAft>
                <a:spcPts val="600"/>
              </a:spcAft>
              <a:buClr>
                <a:schemeClr val="tx2"/>
              </a:buClr>
              <a:buSzPts val="1800"/>
            </a:pPr>
            <a:r>
              <a:rPr lang="en" sz="2800" dirty="0">
                <a:solidFill>
                  <a:schemeClr val="tx1">
                    <a:lumMod val="95000"/>
                    <a:lumOff val="5000"/>
                  </a:schemeClr>
                </a:solidFill>
              </a:rPr>
              <a:t>Cognitive</a:t>
            </a:r>
            <a:endParaRPr sz="2800"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Attention</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Language and communication</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Learning</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Executive</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Mental health</a:t>
            </a:r>
            <a:endParaRPr sz="2533" dirty="0">
              <a:solidFill>
                <a:schemeClr val="tx1">
                  <a:lumMod val="95000"/>
                  <a:lumOff val="5000"/>
                </a:schemeClr>
              </a:solidFill>
            </a:endParaRPr>
          </a:p>
          <a:p>
            <a:pPr indent="-457189">
              <a:spcBef>
                <a:spcPts val="600"/>
              </a:spcBef>
              <a:spcAft>
                <a:spcPts val="600"/>
              </a:spcAft>
              <a:buClr>
                <a:schemeClr val="tx2"/>
              </a:buClr>
              <a:buSzPts val="1800"/>
            </a:pPr>
            <a:r>
              <a:rPr lang="en" sz="2800" dirty="0">
                <a:solidFill>
                  <a:schemeClr val="tx1">
                    <a:lumMod val="95000"/>
                    <a:lumOff val="5000"/>
                  </a:schemeClr>
                </a:solidFill>
              </a:rPr>
              <a:t>Physical</a:t>
            </a:r>
            <a:endParaRPr sz="2800"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Mobility</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Motor</a:t>
            </a:r>
            <a:endParaRPr sz="2533" dirty="0">
              <a:solidFill>
                <a:schemeClr val="tx1">
                  <a:lumMod val="95000"/>
                  <a:lumOff val="5000"/>
                </a:schemeClr>
              </a:solidFill>
            </a:endParaRPr>
          </a:p>
          <a:p>
            <a:pPr lvl="1" indent="-457189">
              <a:spcBef>
                <a:spcPts val="600"/>
              </a:spcBef>
              <a:spcAft>
                <a:spcPts val="600"/>
              </a:spcAft>
              <a:buClr>
                <a:schemeClr val="tx2"/>
              </a:buClr>
              <a:buSzPts val="1800"/>
            </a:pPr>
            <a:r>
              <a:rPr lang="en" sz="2533" dirty="0">
                <a:solidFill>
                  <a:schemeClr val="tx1">
                    <a:lumMod val="95000"/>
                    <a:lumOff val="5000"/>
                  </a:schemeClr>
                </a:solidFill>
              </a:rPr>
              <a:t>Speech</a:t>
            </a:r>
            <a:endParaRPr sz="2533" dirty="0">
              <a:solidFill>
                <a:schemeClr val="tx1">
                  <a:lumMod val="95000"/>
                  <a:lumOff val="5000"/>
                </a:schemeClr>
              </a:solidFill>
            </a:endParaRPr>
          </a:p>
        </p:txBody>
      </p:sp>
      <p:sp>
        <p:nvSpPr>
          <p:cNvPr id="2" name="Slide Number Placeholder 1">
            <a:extLst>
              <a:ext uri="{FF2B5EF4-FFF2-40B4-BE49-F238E27FC236}">
                <a16:creationId xmlns:a16="http://schemas.microsoft.com/office/drawing/2014/main" id="{80C49AE8-1628-2B0E-1349-40E848109A3B}"/>
              </a:ext>
            </a:extLst>
          </p:cNvPr>
          <p:cNvSpPr>
            <a:spLocks noGrp="1"/>
          </p:cNvSpPr>
          <p:nvPr>
            <p:ph type="sldNum" idx="12"/>
          </p:nvPr>
        </p:nvSpPr>
        <p:spPr>
          <a:xfrm>
            <a:off x="11460400" y="6333200"/>
            <a:ext cx="731600" cy="524800"/>
          </a:xfrm>
        </p:spPr>
        <p:txBody>
          <a:bodyPr>
            <a:normAutofit/>
          </a:bodyPr>
          <a:lstStyle/>
          <a:p>
            <a:fld id="{00000000-1234-1234-1234-123412341234}" type="slidenum">
              <a:rPr lang="en" sz="1200" smtClean="0"/>
              <a:pPr/>
              <a:t>17</a:t>
            </a:fld>
            <a:endParaRPr lang="en"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981288" y="329896"/>
            <a:ext cx="11360800" cy="763600"/>
          </a:xfrm>
          <a:prstGeom prst="rect">
            <a:avLst/>
          </a:prstGeom>
          <a:noFill/>
          <a:ln>
            <a:noFill/>
          </a:ln>
        </p:spPr>
        <p:txBody>
          <a:bodyPr spcFirstLastPara="1" vert="horz" wrap="square" lIns="91440" tIns="45720" rIns="91440" bIns="45720" rtlCol="0" anchor="b" anchorCtr="0">
            <a:noAutofit/>
          </a:bodyPr>
          <a:lstStyle/>
          <a:p>
            <a:pPr>
              <a:spcBef>
                <a:spcPct val="0"/>
              </a:spcBef>
              <a:buSzPts val="1400"/>
            </a:pPr>
            <a:r>
              <a:rPr lang="en" b="1" dirty="0">
                <a:solidFill>
                  <a:schemeClr val="accent1">
                    <a:lumMod val="50000"/>
                  </a:schemeClr>
                </a:solidFill>
              </a:rPr>
              <a:t>Functional Needs (2/2)</a:t>
            </a:r>
            <a:endParaRPr b="1" dirty="0">
              <a:solidFill>
                <a:schemeClr val="accent1">
                  <a:lumMod val="50000"/>
                </a:schemeClr>
              </a:solidFill>
            </a:endParaRPr>
          </a:p>
        </p:txBody>
      </p:sp>
      <p:sp>
        <p:nvSpPr>
          <p:cNvPr id="86" name="Google Shape;86;p18"/>
          <p:cNvSpPr txBox="1">
            <a:spLocks noGrp="1"/>
          </p:cNvSpPr>
          <p:nvPr>
            <p:ph type="body" idx="1"/>
          </p:nvPr>
        </p:nvSpPr>
        <p:spPr>
          <a:xfrm>
            <a:off x="578332" y="1257664"/>
            <a:ext cx="5333200" cy="4555200"/>
          </a:xfrm>
          <a:prstGeom prst="rect">
            <a:avLst/>
          </a:prstGeom>
        </p:spPr>
        <p:txBody>
          <a:bodyPr spcFirstLastPara="1" vert="horz" wrap="square" lIns="91425" tIns="91425" rIns="91425" bIns="91425" rtlCol="0" anchor="t" anchorCtr="0">
            <a:normAutofit fontScale="92500" lnSpcReduction="10000"/>
          </a:bodyPr>
          <a:lstStyle/>
          <a:p>
            <a:pPr indent="-457189">
              <a:spcBef>
                <a:spcPts val="600"/>
              </a:spcBef>
              <a:spcAft>
                <a:spcPts val="600"/>
              </a:spcAft>
              <a:buClr>
                <a:schemeClr val="tx2"/>
              </a:buClr>
              <a:buSzPts val="1800"/>
            </a:pPr>
            <a:r>
              <a:rPr lang="en" sz="2800" dirty="0">
                <a:solidFill>
                  <a:schemeClr val="tx1">
                    <a:lumMod val="95000"/>
                    <a:lumOff val="5000"/>
                  </a:schemeClr>
                </a:solidFill>
              </a:rPr>
              <a:t>Each category lists needs that need to be met for content to be accessible</a:t>
            </a:r>
            <a:endParaRPr sz="2800" dirty="0">
              <a:solidFill>
                <a:schemeClr val="tx1">
                  <a:lumMod val="95000"/>
                  <a:lumOff val="5000"/>
                </a:schemeClr>
              </a:solidFill>
            </a:endParaRPr>
          </a:p>
          <a:p>
            <a:pPr indent="-457189">
              <a:spcBef>
                <a:spcPts val="600"/>
              </a:spcBef>
              <a:spcAft>
                <a:spcPts val="600"/>
              </a:spcAft>
              <a:buClr>
                <a:schemeClr val="tx2"/>
              </a:buClr>
              <a:buSzPts val="1800"/>
            </a:pPr>
            <a:r>
              <a:rPr lang="en" sz="2800" dirty="0">
                <a:solidFill>
                  <a:schemeClr val="tx1">
                    <a:lumMod val="95000"/>
                    <a:lumOff val="5000"/>
                  </a:schemeClr>
                </a:solidFill>
              </a:rPr>
              <a:t>“Use without …” and “Use with limited …” are common patterns</a:t>
            </a:r>
            <a:endParaRPr sz="2800" dirty="0">
              <a:solidFill>
                <a:schemeClr val="tx1">
                  <a:lumMod val="95000"/>
                  <a:lumOff val="5000"/>
                </a:schemeClr>
              </a:solidFill>
            </a:endParaRPr>
          </a:p>
          <a:p>
            <a:pPr indent="-457189">
              <a:spcBef>
                <a:spcPts val="600"/>
              </a:spcBef>
              <a:spcAft>
                <a:spcPts val="600"/>
              </a:spcAft>
              <a:buClr>
                <a:schemeClr val="tx2"/>
              </a:buClr>
              <a:buSzPts val="1800"/>
            </a:pPr>
            <a:r>
              <a:rPr lang="en" sz="2800" dirty="0">
                <a:solidFill>
                  <a:schemeClr val="tx1">
                    <a:lumMod val="95000"/>
                    <a:lumOff val="5000"/>
                  </a:schemeClr>
                </a:solidFill>
              </a:rPr>
              <a:t>Intersections describe requirements arising from a combination of functional needs, where those requirements aren’t present for those needs in isolation</a:t>
            </a:r>
            <a:endParaRPr sz="2800" dirty="0">
              <a:solidFill>
                <a:schemeClr val="tx1">
                  <a:lumMod val="95000"/>
                  <a:lumOff val="5000"/>
                </a:schemeClr>
              </a:solidFill>
            </a:endParaRPr>
          </a:p>
        </p:txBody>
      </p:sp>
      <p:sp>
        <p:nvSpPr>
          <p:cNvPr id="87" name="Google Shape;87;p18"/>
          <p:cNvSpPr txBox="1">
            <a:spLocks noGrp="1"/>
          </p:cNvSpPr>
          <p:nvPr>
            <p:ph type="body" idx="2"/>
          </p:nvPr>
        </p:nvSpPr>
        <p:spPr>
          <a:xfrm>
            <a:off x="6435451" y="1257663"/>
            <a:ext cx="5333200" cy="4773681"/>
          </a:xfrm>
          <a:prstGeom prst="rect">
            <a:avLst/>
          </a:prstGeom>
        </p:spPr>
        <p:txBody>
          <a:bodyPr spcFirstLastPara="1" vert="horz" wrap="square" lIns="91425" tIns="91425" rIns="91425" bIns="91425" rtlCol="0" anchor="t" anchorCtr="0">
            <a:normAutofit/>
          </a:bodyPr>
          <a:lstStyle/>
          <a:p>
            <a:pPr indent="-457189">
              <a:spcBef>
                <a:spcPts val="600"/>
              </a:spcBef>
              <a:spcAft>
                <a:spcPts val="600"/>
              </a:spcAft>
              <a:buClr>
                <a:schemeClr val="tx2"/>
              </a:buClr>
              <a:buSzPts val="1800"/>
            </a:pPr>
            <a:r>
              <a:rPr lang="en" sz="2800" dirty="0">
                <a:solidFill>
                  <a:schemeClr val="tx1">
                    <a:lumMod val="95000"/>
                    <a:lumOff val="5000"/>
                  </a:schemeClr>
                </a:solidFill>
              </a:rPr>
              <a:t>Needs for vision and visual: </a:t>
            </a:r>
          </a:p>
          <a:p>
            <a:pPr lvl="1" indent="-457189">
              <a:spcBef>
                <a:spcPts val="600"/>
              </a:spcBef>
              <a:spcAft>
                <a:spcPts val="600"/>
              </a:spcAft>
              <a:buClr>
                <a:schemeClr val="tx2"/>
              </a:buClr>
              <a:buSzPts val="1800"/>
            </a:pPr>
            <a:r>
              <a:rPr lang="en" sz="1800" dirty="0"/>
              <a:t>use without vision</a:t>
            </a:r>
          </a:p>
          <a:p>
            <a:pPr lvl="1" indent="-457189">
              <a:spcBef>
                <a:spcPts val="600"/>
              </a:spcBef>
              <a:spcAft>
                <a:spcPts val="600"/>
              </a:spcAft>
              <a:buClr>
                <a:schemeClr val="tx2"/>
              </a:buClr>
              <a:buSzPts val="1800"/>
            </a:pPr>
            <a:r>
              <a:rPr lang="en" sz="1800" dirty="0"/>
              <a:t>use with limited vision</a:t>
            </a:r>
          </a:p>
          <a:p>
            <a:pPr lvl="1" indent="-457189">
              <a:spcBef>
                <a:spcPts val="600"/>
              </a:spcBef>
              <a:spcAft>
                <a:spcPts val="600"/>
              </a:spcAft>
              <a:buClr>
                <a:schemeClr val="tx2"/>
              </a:buClr>
              <a:buSzPts val="1800"/>
            </a:pPr>
            <a:r>
              <a:rPr lang="en" sz="1800" dirty="0"/>
              <a:t>use with limited </a:t>
            </a:r>
            <a:r>
              <a:rPr lang="en" sz="1800" dirty="0" err="1"/>
              <a:t>colour</a:t>
            </a:r>
            <a:r>
              <a:rPr lang="en" sz="1800" dirty="0"/>
              <a:t> perception</a:t>
            </a:r>
          </a:p>
          <a:p>
            <a:pPr lvl="1" indent="-457189">
              <a:spcBef>
                <a:spcPts val="600"/>
              </a:spcBef>
              <a:spcAft>
                <a:spcPts val="600"/>
              </a:spcAft>
              <a:buClr>
                <a:schemeClr val="tx2"/>
              </a:buClr>
              <a:buSzPts val="1800"/>
            </a:pPr>
            <a:r>
              <a:rPr lang="en" sz="1800" dirty="0"/>
              <a:t>use with limited depth perception</a:t>
            </a:r>
          </a:p>
          <a:p>
            <a:pPr lvl="1" indent="-457189">
              <a:spcBef>
                <a:spcPts val="600"/>
              </a:spcBef>
              <a:spcAft>
                <a:spcPts val="600"/>
              </a:spcAft>
              <a:buClr>
                <a:schemeClr val="tx2"/>
              </a:buClr>
              <a:buSzPts val="1800"/>
            </a:pPr>
            <a:r>
              <a:rPr lang="en" sz="1800" dirty="0"/>
              <a:t>use with photosensitivity</a:t>
            </a:r>
            <a:endParaRPr sz="1800" dirty="0"/>
          </a:p>
          <a:p>
            <a:pPr indent="-457189">
              <a:spcBef>
                <a:spcPts val="600"/>
              </a:spcBef>
              <a:spcAft>
                <a:spcPts val="600"/>
              </a:spcAft>
              <a:buClr>
                <a:schemeClr val="tx2"/>
              </a:buClr>
              <a:buSzPts val="1800"/>
            </a:pPr>
            <a:r>
              <a:rPr lang="en" sz="2800" dirty="0">
                <a:solidFill>
                  <a:schemeClr val="tx1">
                    <a:lumMod val="95000"/>
                    <a:lumOff val="5000"/>
                  </a:schemeClr>
                </a:solidFill>
              </a:rPr>
              <a:t>Sensory intersections</a:t>
            </a:r>
          </a:p>
          <a:p>
            <a:pPr lvl="1" indent="-457189">
              <a:spcBef>
                <a:spcPts val="600"/>
              </a:spcBef>
              <a:spcAft>
                <a:spcPts val="600"/>
              </a:spcAft>
              <a:buClr>
                <a:schemeClr val="tx2"/>
              </a:buClr>
              <a:buSzPts val="1800"/>
            </a:pPr>
            <a:r>
              <a:rPr lang="en" sz="1800" dirty="0"/>
              <a:t>Use without vision and hearing</a:t>
            </a:r>
          </a:p>
          <a:p>
            <a:pPr lvl="1" indent="-457189">
              <a:spcBef>
                <a:spcPts val="600"/>
              </a:spcBef>
              <a:spcAft>
                <a:spcPts val="600"/>
              </a:spcAft>
              <a:buClr>
                <a:schemeClr val="tx2"/>
              </a:buClr>
              <a:buSzPts val="1800"/>
            </a:pPr>
            <a:r>
              <a:rPr lang="en" sz="1800" dirty="0"/>
              <a:t>Use with vestibular issues</a:t>
            </a:r>
          </a:p>
          <a:p>
            <a:pPr lvl="1" indent="-457189">
              <a:spcBef>
                <a:spcPts val="600"/>
              </a:spcBef>
              <a:spcAft>
                <a:spcPts val="600"/>
              </a:spcAft>
              <a:buClr>
                <a:schemeClr val="tx2"/>
              </a:buClr>
              <a:buSzPts val="1800"/>
            </a:pPr>
            <a:r>
              <a:rPr lang="en" sz="1800" dirty="0"/>
              <a:t>Use without spatial auditory awareness or perception</a:t>
            </a:r>
            <a:endParaRPr sz="1800" dirty="0"/>
          </a:p>
        </p:txBody>
      </p:sp>
      <p:sp>
        <p:nvSpPr>
          <p:cNvPr id="2" name="Slide Number Placeholder 1">
            <a:extLst>
              <a:ext uri="{FF2B5EF4-FFF2-40B4-BE49-F238E27FC236}">
                <a16:creationId xmlns:a16="http://schemas.microsoft.com/office/drawing/2014/main" id="{65A2F68D-B3A2-D4CA-075F-C996AD00D0E9}"/>
              </a:ext>
            </a:extLst>
          </p:cNvPr>
          <p:cNvSpPr>
            <a:spLocks noGrp="1"/>
          </p:cNvSpPr>
          <p:nvPr>
            <p:ph type="sldNum" idx="12"/>
          </p:nvPr>
        </p:nvSpPr>
        <p:spPr>
          <a:xfrm>
            <a:off x="11460400" y="6333200"/>
            <a:ext cx="731600" cy="524800"/>
          </a:xfrm>
        </p:spPr>
        <p:txBody>
          <a:bodyPr>
            <a:normAutofit/>
          </a:bodyPr>
          <a:lstStyle/>
          <a:p>
            <a:fld id="{00000000-1234-1234-1234-123412341234}" type="slidenum">
              <a:rPr lang="en" sz="1200" smtClean="0"/>
              <a:pPr/>
              <a:t>18</a:t>
            </a:fld>
            <a:endParaRPr lang="en"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979018" y="318683"/>
            <a:ext cx="7718400" cy="763600"/>
          </a:xfrm>
          <a:prstGeom prst="rect">
            <a:avLst/>
          </a:prstGeom>
          <a:noFill/>
          <a:ln>
            <a:noFill/>
          </a:ln>
        </p:spPr>
        <p:txBody>
          <a:bodyPr spcFirstLastPara="1" vert="horz" wrap="square" lIns="91440" tIns="45720" rIns="91440" bIns="45720" rtlCol="0" anchor="b" anchorCtr="0">
            <a:noAutofit/>
          </a:bodyPr>
          <a:lstStyle/>
          <a:p>
            <a:pPr>
              <a:spcBef>
                <a:spcPct val="0"/>
              </a:spcBef>
              <a:buSzPts val="1400"/>
            </a:pPr>
            <a:r>
              <a:rPr lang="en" b="1" dirty="0">
                <a:solidFill>
                  <a:schemeClr val="accent1">
                    <a:lumMod val="50000"/>
                  </a:schemeClr>
                </a:solidFill>
              </a:rPr>
              <a:t>Structure for the WCAG 3.0</a:t>
            </a:r>
            <a:endParaRPr b="1" dirty="0">
              <a:solidFill>
                <a:schemeClr val="accent1">
                  <a:lumMod val="50000"/>
                </a:schemeClr>
              </a:solidFill>
            </a:endParaRPr>
          </a:p>
        </p:txBody>
      </p:sp>
      <p:sp>
        <p:nvSpPr>
          <p:cNvPr id="75" name="Google Shape;75;p16"/>
          <p:cNvSpPr txBox="1">
            <a:spLocks noGrp="1"/>
          </p:cNvSpPr>
          <p:nvPr>
            <p:ph type="body" idx="1"/>
          </p:nvPr>
        </p:nvSpPr>
        <p:spPr>
          <a:xfrm>
            <a:off x="979018" y="969040"/>
            <a:ext cx="10744440" cy="5620403"/>
          </a:xfrm>
          <a:prstGeom prst="rect">
            <a:avLst/>
          </a:prstGeom>
        </p:spPr>
        <p:txBody>
          <a:bodyPr spcFirstLastPara="1" vert="horz" wrap="square" lIns="91425" tIns="91425" rIns="91425" bIns="91425" rtlCol="0" anchor="t" anchorCtr="0">
            <a:noAutofit/>
          </a:bodyPr>
          <a:lstStyle/>
          <a:p>
            <a:pPr>
              <a:lnSpc>
                <a:spcPct val="100000"/>
              </a:lnSpc>
              <a:spcBef>
                <a:spcPts val="600"/>
              </a:spcBef>
              <a:spcAft>
                <a:spcPts val="400"/>
              </a:spcAft>
              <a:buClr>
                <a:schemeClr val="tx2"/>
              </a:buClr>
            </a:pPr>
            <a:r>
              <a:rPr lang="en-US" sz="2000" dirty="0">
                <a:solidFill>
                  <a:schemeClr val="tx1">
                    <a:lumMod val="95000"/>
                    <a:lumOff val="5000"/>
                  </a:schemeClr>
                </a:solidFill>
              </a:rPr>
              <a:t>Guidelines - High-level, plain-language versions of content. (Informative)</a:t>
            </a:r>
          </a:p>
          <a:p>
            <a:pPr lvl="1">
              <a:lnSpc>
                <a:spcPct val="100000"/>
              </a:lnSpc>
              <a:spcBef>
                <a:spcPts val="600"/>
              </a:spcBef>
              <a:spcAft>
                <a:spcPts val="400"/>
              </a:spcAft>
              <a:buClr>
                <a:schemeClr val="tx2"/>
              </a:buClr>
            </a:pPr>
            <a:r>
              <a:rPr lang="en-US" sz="1800" dirty="0"/>
              <a:t>Guidelines support one or more Functional Needs</a:t>
            </a:r>
          </a:p>
          <a:p>
            <a:pPr>
              <a:lnSpc>
                <a:spcPct val="100000"/>
              </a:lnSpc>
              <a:spcBef>
                <a:spcPts val="600"/>
              </a:spcBef>
              <a:spcAft>
                <a:spcPts val="400"/>
              </a:spcAft>
              <a:buClr>
                <a:schemeClr val="tx2"/>
              </a:buClr>
            </a:pPr>
            <a:r>
              <a:rPr lang="en-US" sz="2000" dirty="0">
                <a:solidFill>
                  <a:schemeClr val="tx1">
                    <a:lumMod val="95000"/>
                    <a:lumOff val="5000"/>
                  </a:schemeClr>
                </a:solidFill>
              </a:rPr>
              <a:t>Outcomes - written as testable criteria (Normative)</a:t>
            </a:r>
          </a:p>
          <a:p>
            <a:pPr lvl="1" indent="-406390">
              <a:lnSpc>
                <a:spcPct val="100000"/>
              </a:lnSpc>
              <a:spcAft>
                <a:spcPts val="400"/>
              </a:spcAft>
              <a:buClr>
                <a:schemeClr val="tx2"/>
              </a:buClr>
              <a:buSzPts val="1200"/>
            </a:pPr>
            <a:r>
              <a:rPr lang="en-US" sz="1800" dirty="0"/>
              <a:t>Outcomes support one or more Guidelines (ideally many to 1, but likely not possible)</a:t>
            </a:r>
          </a:p>
          <a:p>
            <a:pPr lvl="1" indent="-406390">
              <a:lnSpc>
                <a:spcPct val="100000"/>
              </a:lnSpc>
              <a:spcAft>
                <a:spcPts val="400"/>
              </a:spcAft>
              <a:buClr>
                <a:schemeClr val="tx2"/>
              </a:buClr>
              <a:buSzPts val="1200"/>
            </a:pPr>
            <a:r>
              <a:rPr lang="en-US" sz="1800" dirty="0"/>
              <a:t>Outcomes have an “And” between them (must meet all the outcomes)</a:t>
            </a:r>
          </a:p>
          <a:p>
            <a:pPr>
              <a:lnSpc>
                <a:spcPct val="100000"/>
              </a:lnSpc>
              <a:spcBef>
                <a:spcPts val="600"/>
              </a:spcBef>
              <a:spcAft>
                <a:spcPts val="400"/>
              </a:spcAft>
              <a:buClr>
                <a:schemeClr val="tx2"/>
              </a:buClr>
            </a:pPr>
            <a:r>
              <a:rPr lang="en-US" sz="2000" dirty="0">
                <a:solidFill>
                  <a:schemeClr val="tx1">
                    <a:lumMod val="95000"/>
                    <a:lumOff val="5000"/>
                  </a:schemeClr>
                </a:solidFill>
              </a:rPr>
              <a:t>Assertions - A formal claim of fact, attributed to a person or organization</a:t>
            </a:r>
          </a:p>
          <a:p>
            <a:pPr>
              <a:lnSpc>
                <a:spcPct val="100000"/>
              </a:lnSpc>
              <a:spcBef>
                <a:spcPts val="600"/>
              </a:spcBef>
              <a:spcAft>
                <a:spcPts val="400"/>
              </a:spcAft>
              <a:buClr>
                <a:schemeClr val="tx2"/>
              </a:buClr>
            </a:pPr>
            <a:r>
              <a:rPr lang="en-US" sz="2000" dirty="0">
                <a:solidFill>
                  <a:schemeClr val="tx1">
                    <a:lumMod val="95000"/>
                    <a:lumOff val="5000"/>
                  </a:schemeClr>
                </a:solidFill>
              </a:rPr>
              <a:t>Methods - technology specific ways to meet and test Outcomes (ideally many to 1)</a:t>
            </a:r>
          </a:p>
          <a:p>
            <a:pPr lvl="1">
              <a:lnSpc>
                <a:spcPct val="100000"/>
              </a:lnSpc>
              <a:spcBef>
                <a:spcPts val="600"/>
              </a:spcBef>
              <a:spcAft>
                <a:spcPts val="400"/>
              </a:spcAft>
              <a:buClr>
                <a:schemeClr val="tx2"/>
              </a:buClr>
            </a:pPr>
            <a:r>
              <a:rPr lang="en-US" sz="1800" dirty="0"/>
              <a:t>Each method is sufficient</a:t>
            </a:r>
          </a:p>
          <a:p>
            <a:pPr lvl="1">
              <a:lnSpc>
                <a:spcPct val="100000"/>
              </a:lnSpc>
              <a:spcBef>
                <a:spcPts val="600"/>
              </a:spcBef>
              <a:spcAft>
                <a:spcPts val="400"/>
              </a:spcAft>
              <a:buClr>
                <a:schemeClr val="tx2"/>
              </a:buClr>
            </a:pPr>
            <a:r>
              <a:rPr lang="en-US" sz="1800" dirty="0"/>
              <a:t>Methods include scope tested (component, view, user processes, aggregate)</a:t>
            </a:r>
          </a:p>
          <a:p>
            <a:pPr lvl="1">
              <a:lnSpc>
                <a:spcPct val="100000"/>
              </a:lnSpc>
              <a:spcBef>
                <a:spcPts val="600"/>
              </a:spcBef>
              <a:spcAft>
                <a:spcPts val="400"/>
              </a:spcAft>
              <a:buClr>
                <a:schemeClr val="tx2"/>
              </a:buClr>
            </a:pPr>
            <a:r>
              <a:rPr lang="en-US" sz="1800" dirty="0"/>
              <a:t>Methods have an “Or” between them (choose the appropriate method)</a:t>
            </a:r>
          </a:p>
          <a:p>
            <a:pPr>
              <a:lnSpc>
                <a:spcPct val="100000"/>
              </a:lnSpc>
              <a:spcBef>
                <a:spcPts val="600"/>
              </a:spcBef>
              <a:spcAft>
                <a:spcPts val="400"/>
              </a:spcAft>
              <a:buClr>
                <a:schemeClr val="tx2"/>
              </a:buClr>
            </a:pPr>
            <a:r>
              <a:rPr lang="en-US" sz="2000" dirty="0">
                <a:solidFill>
                  <a:schemeClr val="tx1">
                    <a:lumMod val="95000"/>
                    <a:lumOff val="5000"/>
                  </a:schemeClr>
                </a:solidFill>
              </a:rPr>
              <a:t>Test Sets - Unique combination of tests that is sufficient to meet the Outcome</a:t>
            </a:r>
          </a:p>
          <a:p>
            <a:pPr lvl="1">
              <a:lnSpc>
                <a:spcPct val="100000"/>
              </a:lnSpc>
              <a:spcBef>
                <a:spcPts val="600"/>
              </a:spcBef>
              <a:spcAft>
                <a:spcPts val="400"/>
              </a:spcAft>
              <a:buClr>
                <a:schemeClr val="tx2"/>
              </a:buClr>
            </a:pPr>
            <a:r>
              <a:rPr lang="en-US" sz="2000" dirty="0"/>
              <a:t>Test Sets may include different types of tests </a:t>
            </a:r>
          </a:p>
          <a:p>
            <a:pPr lvl="1">
              <a:lnSpc>
                <a:spcPct val="100000"/>
              </a:lnSpc>
              <a:spcBef>
                <a:spcPts val="600"/>
              </a:spcBef>
              <a:spcAft>
                <a:spcPts val="400"/>
              </a:spcAft>
              <a:buClr>
                <a:schemeClr val="tx2"/>
              </a:buClr>
            </a:pPr>
            <a:r>
              <a:rPr lang="en-US" sz="2000" dirty="0"/>
              <a:t>Test Sets will include tests that pass, better, and exemplars</a:t>
            </a:r>
          </a:p>
        </p:txBody>
      </p:sp>
      <p:sp>
        <p:nvSpPr>
          <p:cNvPr id="82" name="Google Shape;82;p16"/>
          <p:cNvSpPr txBox="1">
            <a:spLocks noGrp="1"/>
          </p:cNvSpPr>
          <p:nvPr>
            <p:ph type="sldNum" idx="12"/>
          </p:nvPr>
        </p:nvSpPr>
        <p:spPr>
          <a:xfrm>
            <a:off x="11460400" y="6333200"/>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sz="1200"/>
              <a:pPr/>
              <a:t>19</a:t>
            </a:fld>
            <a:endParaRPr sz="1200"/>
          </a:p>
        </p:txBody>
      </p:sp>
    </p:spTree>
    <p:extLst>
      <p:ext uri="{BB962C8B-B14F-4D97-AF65-F5344CB8AC3E}">
        <p14:creationId xmlns:p14="http://schemas.microsoft.com/office/powerpoint/2010/main" val="72260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719889A-D693-1091-15D2-ADE3B256A1CA}"/>
              </a:ext>
            </a:extLst>
          </p:cNvPr>
          <p:cNvSpPr>
            <a:spLocks noGrp="1"/>
          </p:cNvSpPr>
          <p:nvPr>
            <p:ph type="title"/>
          </p:nvPr>
        </p:nvSpPr>
        <p:spPr>
          <a:xfrm>
            <a:off x="971240" y="383043"/>
            <a:ext cx="10249520" cy="763600"/>
          </a:xfrm>
        </p:spPr>
        <p:txBody>
          <a:bodyPr>
            <a:noAutofit/>
          </a:bodyPr>
          <a:lstStyle/>
          <a:p>
            <a:r>
              <a:rPr lang="en-US" sz="4400" dirty="0">
                <a:solidFill>
                  <a:schemeClr val="tx1">
                    <a:lumMod val="95000"/>
                    <a:lumOff val="5000"/>
                  </a:schemeClr>
                </a:solidFill>
              </a:rPr>
              <a:t>Speaker: Rachael Bradley Montgomery, PhD</a:t>
            </a:r>
          </a:p>
        </p:txBody>
      </p:sp>
      <p:sp>
        <p:nvSpPr>
          <p:cNvPr id="8" name="Text Placeholder 7">
            <a:extLst>
              <a:ext uri="{FF2B5EF4-FFF2-40B4-BE49-F238E27FC236}">
                <a16:creationId xmlns:a16="http://schemas.microsoft.com/office/drawing/2014/main" id="{770984B7-D815-7964-4147-729C85EB8843}"/>
              </a:ext>
            </a:extLst>
          </p:cNvPr>
          <p:cNvSpPr>
            <a:spLocks noGrp="1"/>
          </p:cNvSpPr>
          <p:nvPr>
            <p:ph type="body" idx="1"/>
          </p:nvPr>
        </p:nvSpPr>
        <p:spPr>
          <a:xfrm>
            <a:off x="514350" y="1226996"/>
            <a:ext cx="10566370" cy="4739798"/>
          </a:xfrm>
        </p:spPr>
        <p:txBody>
          <a:bodyPr>
            <a:normAutofit/>
          </a:bodyPr>
          <a:lstStyle/>
          <a:p>
            <a:pPr>
              <a:spcBef>
                <a:spcPts val="600"/>
              </a:spcBef>
              <a:buClr>
                <a:schemeClr val="tx2"/>
              </a:buClr>
            </a:pPr>
            <a:r>
              <a:rPr lang="en-US" sz="3200" dirty="0">
                <a:solidFill>
                  <a:schemeClr val="tx1">
                    <a:lumMod val="95000"/>
                    <a:lumOff val="5000"/>
                  </a:schemeClr>
                </a:solidFill>
              </a:rPr>
              <a:t>Digital accessibility architect at the Library of Congress</a:t>
            </a:r>
          </a:p>
          <a:p>
            <a:pPr>
              <a:spcBef>
                <a:spcPts val="600"/>
              </a:spcBef>
              <a:buClr>
                <a:schemeClr val="tx2"/>
              </a:buClr>
            </a:pPr>
            <a:r>
              <a:rPr lang="en-US" sz="3200" dirty="0">
                <a:solidFill>
                  <a:schemeClr val="tx1">
                    <a:lumMod val="95000"/>
                    <a:lumOff val="5000"/>
                  </a:schemeClr>
                </a:solidFill>
              </a:rPr>
              <a:t>Co-chair of the W3C Accessibility Guidelines Working Group</a:t>
            </a:r>
          </a:p>
          <a:p>
            <a:pPr>
              <a:spcBef>
                <a:spcPts val="600"/>
              </a:spcBef>
              <a:buClr>
                <a:schemeClr val="tx2"/>
              </a:buClr>
            </a:pPr>
            <a:r>
              <a:rPr lang="en-US" sz="3200" dirty="0">
                <a:solidFill>
                  <a:schemeClr val="tx1">
                    <a:lumMod val="95000"/>
                    <a:lumOff val="5000"/>
                  </a:schemeClr>
                </a:solidFill>
              </a:rPr>
              <a:t>Executive director of Accessible Community</a:t>
            </a:r>
          </a:p>
          <a:p>
            <a:pPr>
              <a:spcBef>
                <a:spcPts val="600"/>
              </a:spcBef>
              <a:buClr>
                <a:schemeClr val="tx2"/>
              </a:buClr>
            </a:pPr>
            <a:r>
              <a:rPr lang="en-US" sz="3200" dirty="0">
                <a:solidFill>
                  <a:schemeClr val="tx1">
                    <a:lumMod val="95000"/>
                    <a:lumOff val="5000"/>
                  </a:schemeClr>
                </a:solidFill>
              </a:rPr>
              <a:t>Adjunct lecturer at University of Maryland’s College of Information Studies (</a:t>
            </a:r>
            <a:r>
              <a:rPr lang="en-US" sz="3200" dirty="0" err="1">
                <a:solidFill>
                  <a:schemeClr val="tx1">
                    <a:lumMod val="95000"/>
                    <a:lumOff val="5000"/>
                  </a:schemeClr>
                </a:solidFill>
              </a:rPr>
              <a:t>iSchool</a:t>
            </a:r>
            <a:r>
              <a:rPr lang="en-US" sz="3200" dirty="0">
                <a:solidFill>
                  <a:schemeClr val="tx1">
                    <a:lumMod val="95000"/>
                    <a:lumOff val="5000"/>
                  </a:schemeClr>
                </a:solidFill>
              </a:rPr>
              <a:t>)</a:t>
            </a:r>
          </a:p>
          <a:p>
            <a:pPr>
              <a:spcBef>
                <a:spcPts val="600"/>
              </a:spcBef>
              <a:buClr>
                <a:schemeClr val="tx2"/>
              </a:buClr>
            </a:pPr>
            <a:r>
              <a:rPr lang="en-US" sz="3200" dirty="0">
                <a:solidFill>
                  <a:schemeClr val="tx1">
                    <a:lumMod val="95000"/>
                    <a:lumOff val="5000"/>
                  </a:schemeClr>
                </a:solidFill>
              </a:rPr>
              <a:t>Affiliate faculty with the Trace Research and Development Center</a:t>
            </a:r>
          </a:p>
        </p:txBody>
      </p:sp>
      <p:sp>
        <p:nvSpPr>
          <p:cNvPr id="3" name="TextBox 2">
            <a:extLst>
              <a:ext uri="{FF2B5EF4-FFF2-40B4-BE49-F238E27FC236}">
                <a16:creationId xmlns:a16="http://schemas.microsoft.com/office/drawing/2014/main" id="{6A7A98C3-E5D4-FCED-EB30-056675D6C76F}"/>
              </a:ext>
            </a:extLst>
          </p:cNvPr>
          <p:cNvSpPr txBox="1"/>
          <p:nvPr/>
        </p:nvSpPr>
        <p:spPr>
          <a:xfrm>
            <a:off x="926786" y="5391367"/>
            <a:ext cx="10153934" cy="830997"/>
          </a:xfrm>
          <a:prstGeom prst="rect">
            <a:avLst/>
          </a:prstGeom>
          <a:noFill/>
        </p:spPr>
        <p:txBody>
          <a:bodyPr wrap="square" rtlCol="0">
            <a:spAutoFit/>
          </a:bodyPr>
          <a:lstStyle/>
          <a:p>
            <a:pPr algn="ctr"/>
            <a:r>
              <a:rPr lang="en-US" sz="2400" b="1" dirty="0">
                <a:solidFill>
                  <a:schemeClr val="accent1">
                    <a:lumMod val="50000"/>
                  </a:schemeClr>
                </a:solidFill>
              </a:rPr>
              <a:t>This talk represents my personal opinions</a:t>
            </a:r>
          </a:p>
          <a:p>
            <a:pPr algn="ctr"/>
            <a:r>
              <a:rPr lang="en-US" sz="2400" b="1" dirty="0">
                <a:solidFill>
                  <a:schemeClr val="accent1">
                    <a:lumMod val="50000"/>
                  </a:schemeClr>
                </a:solidFill>
              </a:rPr>
              <a:t>The current state changes </a:t>
            </a:r>
          </a:p>
        </p:txBody>
      </p:sp>
      <p:sp>
        <p:nvSpPr>
          <p:cNvPr id="11" name="Slide Number Placeholder 10">
            <a:extLst>
              <a:ext uri="{FF2B5EF4-FFF2-40B4-BE49-F238E27FC236}">
                <a16:creationId xmlns:a16="http://schemas.microsoft.com/office/drawing/2014/main" id="{617EC49E-C334-7F8B-1D79-5A5723089229}"/>
              </a:ext>
            </a:extLst>
          </p:cNvPr>
          <p:cNvSpPr>
            <a:spLocks noGrp="1"/>
          </p:cNvSpPr>
          <p:nvPr>
            <p:ph type="sldNum" idx="12"/>
          </p:nvPr>
        </p:nvSpPr>
        <p:spPr>
          <a:xfrm>
            <a:off x="11460400" y="6333200"/>
            <a:ext cx="731600" cy="524800"/>
          </a:xfrm>
        </p:spPr>
        <p:txBody>
          <a:bodyPr>
            <a:normAutofit/>
          </a:bodyPr>
          <a:lstStyle/>
          <a:p>
            <a:fld id="{00000000-1234-1234-1234-123412341234}" type="slidenum">
              <a:rPr lang="en" sz="1200" smtClean="0">
                <a:solidFill>
                  <a:schemeClr val="bg1"/>
                </a:solidFill>
              </a:rPr>
              <a:pPr/>
              <a:t>2</a:t>
            </a:fld>
            <a:endParaRPr lang="en" sz="1200">
              <a:solidFill>
                <a:schemeClr val="bg1"/>
              </a:solidFill>
            </a:endParaRPr>
          </a:p>
        </p:txBody>
      </p:sp>
    </p:spTree>
    <p:extLst>
      <p:ext uri="{BB962C8B-B14F-4D97-AF65-F5344CB8AC3E}">
        <p14:creationId xmlns:p14="http://schemas.microsoft.com/office/powerpoint/2010/main" val="1108136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C27F-5470-2D49-8E27-7DBC84A4EC9D}"/>
              </a:ext>
            </a:extLst>
          </p:cNvPr>
          <p:cNvSpPr>
            <a:spLocks noGrp="1"/>
          </p:cNvSpPr>
          <p:nvPr>
            <p:ph type="title"/>
          </p:nvPr>
        </p:nvSpPr>
        <p:spPr>
          <a:xfrm>
            <a:off x="1035542" y="255037"/>
            <a:ext cx="10626869" cy="763600"/>
          </a:xfrm>
        </p:spPr>
        <p:txBody>
          <a:bodyPr>
            <a:noAutofit/>
          </a:bodyPr>
          <a:lstStyle/>
          <a:p>
            <a:r>
              <a:rPr lang="en-US" b="1" dirty="0">
                <a:solidFill>
                  <a:schemeClr val="accent1">
                    <a:lumMod val="50000"/>
                  </a:schemeClr>
                </a:solidFill>
              </a:rPr>
              <a:t>Assertions</a:t>
            </a:r>
          </a:p>
        </p:txBody>
      </p:sp>
      <p:sp>
        <p:nvSpPr>
          <p:cNvPr id="3" name="Text Placeholder 2">
            <a:extLst>
              <a:ext uri="{FF2B5EF4-FFF2-40B4-BE49-F238E27FC236}">
                <a16:creationId xmlns:a16="http://schemas.microsoft.com/office/drawing/2014/main" id="{4778368C-DD54-ED34-F9F1-2301135B9CF0}"/>
              </a:ext>
            </a:extLst>
          </p:cNvPr>
          <p:cNvSpPr>
            <a:spLocks noGrp="1"/>
          </p:cNvSpPr>
          <p:nvPr>
            <p:ph type="body" idx="1"/>
          </p:nvPr>
        </p:nvSpPr>
        <p:spPr>
          <a:xfrm>
            <a:off x="880079" y="1018637"/>
            <a:ext cx="10416532" cy="4926671"/>
          </a:xfrm>
        </p:spPr>
        <p:txBody>
          <a:bodyPr spcFirstLastPara="1" vert="horz" wrap="square" lIns="91425" tIns="91425" rIns="91425" bIns="91425" rtlCol="0" anchor="t" anchorCtr="0">
            <a:noAutofit/>
          </a:bodyPr>
          <a:lstStyle/>
          <a:p>
            <a:pPr>
              <a:lnSpc>
                <a:spcPct val="100000"/>
              </a:lnSpc>
              <a:spcBef>
                <a:spcPts val="600"/>
              </a:spcBef>
              <a:spcAft>
                <a:spcPts val="400"/>
              </a:spcAft>
              <a:buClr>
                <a:schemeClr val="tx2"/>
              </a:buClr>
            </a:pPr>
            <a:r>
              <a:rPr lang="en-US" sz="2800" dirty="0">
                <a:solidFill>
                  <a:schemeClr val="tx1"/>
                </a:solidFill>
              </a:rPr>
              <a:t>Attributable and documented statement of fact regarding procedures practiced in the development and maintenance of the content or product to improve accessibility</a:t>
            </a:r>
          </a:p>
          <a:p>
            <a:pPr>
              <a:lnSpc>
                <a:spcPct val="100000"/>
              </a:lnSpc>
              <a:spcBef>
                <a:spcPts val="600"/>
              </a:spcBef>
              <a:spcAft>
                <a:spcPts val="400"/>
              </a:spcAft>
              <a:buClr>
                <a:schemeClr val="tx2"/>
              </a:buClr>
            </a:pPr>
            <a:r>
              <a:rPr lang="en-US" sz="2800" dirty="0">
                <a:solidFill>
                  <a:schemeClr val="tx1"/>
                </a:solidFill>
              </a:rPr>
              <a:t>Tests that the assertion has been made correctly - not that any desired result has occurred. </a:t>
            </a:r>
          </a:p>
          <a:p>
            <a:pPr>
              <a:lnSpc>
                <a:spcPct val="100000"/>
              </a:lnSpc>
              <a:spcBef>
                <a:spcPts val="600"/>
              </a:spcBef>
              <a:spcAft>
                <a:spcPts val="400"/>
              </a:spcAft>
              <a:buClr>
                <a:schemeClr val="tx2"/>
              </a:buClr>
            </a:pPr>
            <a:r>
              <a:rPr lang="en-US" sz="2800" dirty="0">
                <a:solidFill>
                  <a:schemeClr val="tx1"/>
                </a:solidFill>
              </a:rPr>
              <a:t>WCAG 3 would recommend supporting documentation that an organization can use to improve or validate procedures and assertions. </a:t>
            </a:r>
          </a:p>
          <a:p>
            <a:pPr lvl="1">
              <a:lnSpc>
                <a:spcPct val="100000"/>
              </a:lnSpc>
              <a:spcBef>
                <a:spcPts val="600"/>
              </a:spcBef>
              <a:spcAft>
                <a:spcPts val="400"/>
              </a:spcAft>
              <a:buClr>
                <a:schemeClr val="tx2"/>
              </a:buClr>
            </a:pPr>
            <a:r>
              <a:rPr lang="en-US" sz="2400" dirty="0">
                <a:solidFill>
                  <a:schemeClr val="tx1"/>
                </a:solidFill>
              </a:rPr>
              <a:t>Conforming will not require this supporting documentation be made public.</a:t>
            </a:r>
          </a:p>
        </p:txBody>
      </p:sp>
      <p:sp>
        <p:nvSpPr>
          <p:cNvPr id="4" name="Slide Number Placeholder 3">
            <a:extLst>
              <a:ext uri="{FF2B5EF4-FFF2-40B4-BE49-F238E27FC236}">
                <a16:creationId xmlns:a16="http://schemas.microsoft.com/office/drawing/2014/main" id="{CD9759C8-0EE1-6C63-1006-65CCF1969097}"/>
              </a:ext>
            </a:extLst>
          </p:cNvPr>
          <p:cNvSpPr>
            <a:spLocks noGrp="1"/>
          </p:cNvSpPr>
          <p:nvPr>
            <p:ph type="sldNum" idx="12"/>
          </p:nvPr>
        </p:nvSpPr>
        <p:spPr/>
        <p:txBody>
          <a:bodyPr/>
          <a:lstStyle/>
          <a:p>
            <a:fld id="{00000000-1234-1234-1234-123412341234}" type="slidenum">
              <a:rPr lang="en" smtClean="0"/>
              <a:pPr/>
              <a:t>20</a:t>
            </a:fld>
            <a:endParaRPr lang="en"/>
          </a:p>
        </p:txBody>
      </p:sp>
    </p:spTree>
    <p:extLst>
      <p:ext uri="{BB962C8B-B14F-4D97-AF65-F5344CB8AC3E}">
        <p14:creationId xmlns:p14="http://schemas.microsoft.com/office/powerpoint/2010/main" val="1333022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965BA-FFD5-D78C-2B91-7BB7F154E42B}"/>
              </a:ext>
            </a:extLst>
          </p:cNvPr>
          <p:cNvSpPr>
            <a:spLocks noGrp="1"/>
          </p:cNvSpPr>
          <p:nvPr>
            <p:ph type="title"/>
          </p:nvPr>
        </p:nvSpPr>
        <p:spPr>
          <a:xfrm>
            <a:off x="960120" y="246866"/>
            <a:ext cx="10515600" cy="1034613"/>
          </a:xfrm>
        </p:spPr>
        <p:txBody>
          <a:bodyPr spcFirstLastPara="1" vert="horz" wrap="square" lIns="91425" tIns="91425" rIns="91425" bIns="91425" rtlCol="0" anchor="t" anchorCtr="0">
            <a:noAutofit/>
          </a:bodyPr>
          <a:lstStyle/>
          <a:p>
            <a:pPr>
              <a:spcBef>
                <a:spcPts val="0"/>
              </a:spcBef>
              <a:buSzPts val="2800"/>
            </a:pPr>
            <a:r>
              <a:rPr lang="en-US" b="1" dirty="0">
                <a:solidFill>
                  <a:schemeClr val="accent1">
                    <a:lumMod val="50000"/>
                  </a:schemeClr>
                </a:solidFill>
              </a:rPr>
              <a:t>Scopes for Testing</a:t>
            </a:r>
          </a:p>
        </p:txBody>
      </p:sp>
      <p:sp>
        <p:nvSpPr>
          <p:cNvPr id="3" name="Content Placeholder 2">
            <a:extLst>
              <a:ext uri="{FF2B5EF4-FFF2-40B4-BE49-F238E27FC236}">
                <a16:creationId xmlns:a16="http://schemas.microsoft.com/office/drawing/2014/main" id="{1BAE9EB9-6E0C-ED27-8A20-2059F058F496}"/>
              </a:ext>
            </a:extLst>
          </p:cNvPr>
          <p:cNvSpPr>
            <a:spLocks noGrp="1"/>
          </p:cNvSpPr>
          <p:nvPr>
            <p:ph idx="1"/>
          </p:nvPr>
        </p:nvSpPr>
        <p:spPr>
          <a:xfrm>
            <a:off x="838200" y="979846"/>
            <a:ext cx="10515600" cy="5207726"/>
          </a:xfrm>
        </p:spPr>
        <p:txBody>
          <a:bodyPr spcFirstLastPara="1" vert="horz" wrap="square" lIns="91425" tIns="91425" rIns="91425" bIns="91425" rtlCol="0" anchor="t" anchorCtr="0">
            <a:noAutofit/>
          </a:bodyPr>
          <a:lstStyle/>
          <a:p>
            <a:pPr marL="609585" indent="-457189">
              <a:lnSpc>
                <a:spcPct val="100000"/>
              </a:lnSpc>
              <a:spcBef>
                <a:spcPts val="0"/>
              </a:spcBef>
              <a:spcAft>
                <a:spcPts val="400"/>
              </a:spcAft>
              <a:buClr>
                <a:schemeClr val="tx2"/>
              </a:buClr>
              <a:buSzPts val="1800"/>
              <a:buChar char="●"/>
            </a:pPr>
            <a:r>
              <a:rPr lang="en-US" sz="2400" dirty="0">
                <a:solidFill>
                  <a:schemeClr val="tx1">
                    <a:lumMod val="95000"/>
                    <a:lumOff val="5000"/>
                  </a:schemeClr>
                </a:solidFill>
              </a:rPr>
              <a:t>Items</a:t>
            </a:r>
          </a:p>
          <a:p>
            <a:pPr marL="1219170" lvl="1" indent="-423323">
              <a:lnSpc>
                <a:spcPct val="100000"/>
              </a:lnSpc>
              <a:spcBef>
                <a:spcPts val="0"/>
              </a:spcBef>
              <a:buClr>
                <a:schemeClr val="tx2"/>
              </a:buClr>
              <a:buSzPts val="1400"/>
              <a:buChar char="○"/>
            </a:pPr>
            <a:r>
              <a:rPr lang="en-US" sz="1800" dirty="0"/>
              <a:t>Smallest testable unit</a:t>
            </a:r>
          </a:p>
          <a:p>
            <a:pPr marL="1219170" lvl="1" indent="-423323">
              <a:lnSpc>
                <a:spcPct val="100000"/>
              </a:lnSpc>
              <a:spcBef>
                <a:spcPts val="0"/>
              </a:spcBef>
              <a:buClr>
                <a:schemeClr val="tx2"/>
              </a:buClr>
              <a:buSzPts val="1400"/>
              <a:buChar char="○"/>
            </a:pPr>
            <a:r>
              <a:rPr lang="en-US" sz="1800" dirty="0"/>
              <a:t>Interactive components (drop down menu, link, media player, etc.)</a:t>
            </a:r>
          </a:p>
          <a:p>
            <a:pPr marL="1219170" lvl="1" indent="-423323">
              <a:lnSpc>
                <a:spcPct val="100000"/>
              </a:lnSpc>
              <a:spcBef>
                <a:spcPts val="0"/>
              </a:spcBef>
              <a:buClr>
                <a:schemeClr val="tx2"/>
              </a:buClr>
              <a:buSzPts val="1400"/>
              <a:buChar char="○"/>
            </a:pPr>
            <a:r>
              <a:rPr lang="en-US" sz="1800" dirty="0"/>
              <a:t>Content (word, phrase, label, error message, image, etc.) </a:t>
            </a:r>
            <a:endParaRPr lang="en-US" sz="2000" dirty="0"/>
          </a:p>
          <a:p>
            <a:pPr marL="609585" indent="-457189">
              <a:lnSpc>
                <a:spcPct val="100000"/>
              </a:lnSpc>
              <a:spcBef>
                <a:spcPts val="0"/>
              </a:spcBef>
              <a:spcAft>
                <a:spcPts val="400"/>
              </a:spcAft>
              <a:buClr>
                <a:schemeClr val="tx2"/>
              </a:buClr>
              <a:buSzPts val="1800"/>
              <a:buChar char="●"/>
            </a:pPr>
            <a:r>
              <a:rPr lang="en-US" sz="2400" dirty="0">
                <a:solidFill>
                  <a:schemeClr val="tx1">
                    <a:lumMod val="95000"/>
                    <a:lumOff val="5000"/>
                  </a:schemeClr>
                </a:solidFill>
              </a:rPr>
              <a:t>Views </a:t>
            </a:r>
          </a:p>
          <a:p>
            <a:pPr marL="1219170" lvl="1" indent="-423323">
              <a:lnSpc>
                <a:spcPct val="100000"/>
              </a:lnSpc>
              <a:spcBef>
                <a:spcPts val="0"/>
              </a:spcBef>
              <a:buClr>
                <a:schemeClr val="tx2"/>
              </a:buClr>
              <a:buSzPts val="1400"/>
              <a:buChar char="○"/>
            </a:pPr>
            <a:r>
              <a:rPr lang="en-US" sz="1800" dirty="0"/>
              <a:t>All content visually and programmatically available without a substantive change</a:t>
            </a:r>
          </a:p>
          <a:p>
            <a:pPr marL="1219170" lvl="1" indent="-423323">
              <a:lnSpc>
                <a:spcPct val="100000"/>
              </a:lnSpc>
              <a:spcBef>
                <a:spcPts val="0"/>
              </a:spcBef>
              <a:buClr>
                <a:schemeClr val="tx2"/>
              </a:buClr>
              <a:buSzPts val="1400"/>
              <a:buChar char="○"/>
            </a:pPr>
            <a:r>
              <a:rPr lang="en-US" sz="1800" dirty="0"/>
              <a:t>Conceptually, views correspond to the definition of a web page as used in WCAG 2.X, but are not restricted to content meeting that definition. </a:t>
            </a:r>
          </a:p>
          <a:p>
            <a:pPr marL="1219170" lvl="1" indent="-423323">
              <a:lnSpc>
                <a:spcPct val="100000"/>
              </a:lnSpc>
              <a:spcBef>
                <a:spcPts val="0"/>
              </a:spcBef>
              <a:buClr>
                <a:schemeClr val="tx2"/>
              </a:buClr>
              <a:buSzPts val="1400"/>
              <a:buChar char="○"/>
            </a:pPr>
            <a:r>
              <a:rPr lang="en-US" sz="1800" dirty="0"/>
              <a:t>View could be considered a "screen" in a mobile app or a layer of web content (Modal) </a:t>
            </a:r>
          </a:p>
          <a:p>
            <a:pPr marL="609585" indent="-457189">
              <a:lnSpc>
                <a:spcPct val="100000"/>
              </a:lnSpc>
              <a:spcBef>
                <a:spcPts val="0"/>
              </a:spcBef>
              <a:spcAft>
                <a:spcPts val="400"/>
              </a:spcAft>
              <a:buClr>
                <a:schemeClr val="tx2"/>
              </a:buClr>
              <a:buSzPts val="1800"/>
              <a:buChar char="●"/>
            </a:pPr>
            <a:r>
              <a:rPr lang="en-US" sz="2400" dirty="0">
                <a:solidFill>
                  <a:schemeClr val="tx1">
                    <a:lumMod val="95000"/>
                    <a:lumOff val="5000"/>
                  </a:schemeClr>
                </a:solidFill>
              </a:rPr>
              <a:t>User processes </a:t>
            </a:r>
          </a:p>
          <a:p>
            <a:pPr marL="1219170" lvl="1" indent="-423323">
              <a:lnSpc>
                <a:spcPct val="100000"/>
              </a:lnSpc>
              <a:spcBef>
                <a:spcPts val="0"/>
              </a:spcBef>
              <a:buClr>
                <a:schemeClr val="tx2"/>
              </a:buClr>
              <a:buSzPts val="1400"/>
              <a:buChar char="○"/>
            </a:pPr>
            <a:r>
              <a:rPr lang="en-US" sz="1800" dirty="0"/>
              <a:t>Series of user actions, and views and items that support the actions</a:t>
            </a:r>
          </a:p>
          <a:p>
            <a:pPr marL="1219170" lvl="1" indent="-423323">
              <a:lnSpc>
                <a:spcPct val="100000"/>
              </a:lnSpc>
              <a:spcBef>
                <a:spcPts val="0"/>
              </a:spcBef>
              <a:buClr>
                <a:schemeClr val="tx2"/>
              </a:buClr>
              <a:buSzPts val="1400"/>
              <a:buChar char="○"/>
            </a:pPr>
            <a:r>
              <a:rPr lang="en-US" sz="1800" dirty="0"/>
              <a:t>Each action is required in order to complete an activity</a:t>
            </a:r>
          </a:p>
          <a:p>
            <a:pPr marL="1219170" lvl="1" indent="-423323">
              <a:lnSpc>
                <a:spcPct val="100000"/>
              </a:lnSpc>
              <a:spcBef>
                <a:spcPts val="0"/>
              </a:spcBef>
              <a:buClr>
                <a:schemeClr val="tx2"/>
              </a:buClr>
              <a:buSzPts val="1400"/>
              <a:buChar char="○"/>
            </a:pPr>
            <a:r>
              <a:rPr lang="en-US" sz="1800" dirty="0"/>
              <a:t>User process may include a subset of items in a view or a group of views</a:t>
            </a:r>
          </a:p>
          <a:p>
            <a:pPr marL="609585" indent="-457189">
              <a:lnSpc>
                <a:spcPct val="100000"/>
              </a:lnSpc>
              <a:spcBef>
                <a:spcPts val="0"/>
              </a:spcBef>
              <a:spcAft>
                <a:spcPts val="400"/>
              </a:spcAft>
              <a:buClr>
                <a:schemeClr val="tx2"/>
              </a:buClr>
              <a:buSzPts val="1800"/>
              <a:buChar char="●"/>
            </a:pPr>
            <a:r>
              <a:rPr lang="en-US" sz="2400" dirty="0">
                <a:solidFill>
                  <a:schemeClr val="tx1">
                    <a:lumMod val="95000"/>
                    <a:lumOff val="5000"/>
                  </a:schemeClr>
                </a:solidFill>
              </a:rPr>
              <a:t>Aggregate </a:t>
            </a:r>
          </a:p>
          <a:p>
            <a:pPr marL="1219170" lvl="1" indent="-423323">
              <a:lnSpc>
                <a:spcPct val="100000"/>
              </a:lnSpc>
              <a:spcBef>
                <a:spcPts val="0"/>
              </a:spcBef>
              <a:buClr>
                <a:schemeClr val="tx2"/>
              </a:buClr>
              <a:buSzPts val="1400"/>
              <a:buChar char="○"/>
            </a:pPr>
            <a:r>
              <a:rPr lang="en-US" sz="2000" dirty="0"/>
              <a:t>Combination of items, views, and user processes</a:t>
            </a:r>
          </a:p>
        </p:txBody>
      </p:sp>
      <p:sp>
        <p:nvSpPr>
          <p:cNvPr id="4" name="Slide Number Placeholder 3">
            <a:extLst>
              <a:ext uri="{FF2B5EF4-FFF2-40B4-BE49-F238E27FC236}">
                <a16:creationId xmlns:a16="http://schemas.microsoft.com/office/drawing/2014/main" id="{7BF224EA-9585-93BA-A629-1E3089202F05}"/>
              </a:ext>
            </a:extLst>
          </p:cNvPr>
          <p:cNvSpPr>
            <a:spLocks noGrp="1"/>
          </p:cNvSpPr>
          <p:nvPr>
            <p:ph type="sldNum" sz="quarter" idx="12"/>
          </p:nvPr>
        </p:nvSpPr>
        <p:spPr>
          <a:xfrm>
            <a:off x="10879975" y="6428571"/>
            <a:ext cx="1312025" cy="365125"/>
          </a:xfrm>
        </p:spPr>
        <p:txBody>
          <a:bodyPr/>
          <a:lstStyle/>
          <a:p>
            <a:pPr marL="0" lvl="0" indent="0" algn="r" rtl="0">
              <a:spcBef>
                <a:spcPts val="0"/>
              </a:spcBef>
              <a:spcAft>
                <a:spcPts val="0"/>
              </a:spcAft>
              <a:buNone/>
            </a:pPr>
            <a:fld id="{00000000-1234-1234-1234-123412341234}" type="slidenum">
              <a:rPr lang="en-US" sz="1200" smtClean="0"/>
              <a:t>21</a:t>
            </a:fld>
            <a:endParaRPr lang="en-US" sz="1200"/>
          </a:p>
        </p:txBody>
      </p:sp>
    </p:spTree>
    <p:extLst>
      <p:ext uri="{BB962C8B-B14F-4D97-AF65-F5344CB8AC3E}">
        <p14:creationId xmlns:p14="http://schemas.microsoft.com/office/powerpoint/2010/main" val="762624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138F-665E-657C-F7AA-1C8FC7BCEF1F}"/>
              </a:ext>
            </a:extLst>
          </p:cNvPr>
          <p:cNvSpPr>
            <a:spLocks noGrp="1"/>
          </p:cNvSpPr>
          <p:nvPr>
            <p:ph type="title"/>
          </p:nvPr>
        </p:nvSpPr>
        <p:spPr>
          <a:xfrm>
            <a:off x="918576" y="89878"/>
            <a:ext cx="10515600" cy="1325563"/>
          </a:xfrm>
        </p:spPr>
        <p:txBody>
          <a:bodyPr spcFirstLastPara="1" vert="horz" wrap="square" lIns="91425" tIns="91425" rIns="91425" bIns="91425" rtlCol="0" anchor="t" anchorCtr="0">
            <a:noAutofit/>
          </a:bodyPr>
          <a:lstStyle/>
          <a:p>
            <a:pPr>
              <a:spcBef>
                <a:spcPts val="0"/>
              </a:spcBef>
              <a:buSzPts val="2800"/>
            </a:pPr>
            <a:r>
              <a:rPr lang="en-US" b="1" dirty="0">
                <a:solidFill>
                  <a:schemeClr val="accent1">
                    <a:lumMod val="50000"/>
                  </a:schemeClr>
                </a:solidFill>
              </a:rPr>
              <a:t>Guideline List (Placeholder)</a:t>
            </a:r>
          </a:p>
        </p:txBody>
      </p:sp>
      <p:sp>
        <p:nvSpPr>
          <p:cNvPr id="3" name="Content Placeholder 2">
            <a:extLst>
              <a:ext uri="{FF2B5EF4-FFF2-40B4-BE49-F238E27FC236}">
                <a16:creationId xmlns:a16="http://schemas.microsoft.com/office/drawing/2014/main" id="{4F7636EF-554D-929F-8139-4B0D2F49ECBE}"/>
              </a:ext>
            </a:extLst>
          </p:cNvPr>
          <p:cNvSpPr>
            <a:spLocks noGrp="1"/>
          </p:cNvSpPr>
          <p:nvPr>
            <p:ph idx="1"/>
          </p:nvPr>
        </p:nvSpPr>
        <p:spPr>
          <a:xfrm>
            <a:off x="757824" y="969862"/>
            <a:ext cx="5418552" cy="4761522"/>
          </a:xfrm>
        </p:spPr>
        <p:txBody>
          <a:bodyPr spcFirstLastPara="1" vert="horz" wrap="square" lIns="91425" tIns="91425" rIns="91425" bIns="91425" rtlCol="0" anchor="t" anchorCtr="0">
            <a:noAutofit/>
          </a:bodyPr>
          <a:lstStyle/>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The site or app aids navigation</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Contents use sufficient contrast and do not rely on color alone</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User processes prevent users from making mistakes</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Users have ability to control audio, movement, and auto updating</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Views have structure that helps user orient and navigate</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Images and graphics have non-visual alternatives</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Controls have correct semantic markup</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Controls have clear purpose</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Content uses clear language</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On-screen motion does not cause harm</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Video and audio have alternatives</a:t>
            </a:r>
          </a:p>
          <a:p>
            <a:pPr marL="609585" indent="-457189" fontAlgn="base">
              <a:lnSpc>
                <a:spcPct val="100000"/>
              </a:lnSpc>
              <a:spcBef>
                <a:spcPts val="0"/>
              </a:spcBef>
              <a:spcAft>
                <a:spcPts val="400"/>
              </a:spcAft>
              <a:buClr>
                <a:schemeClr val="tx2"/>
              </a:buClr>
              <a:buSzPts val="1800"/>
              <a:buChar char="●"/>
            </a:pPr>
            <a:r>
              <a:rPr lang="en-US" sz="1800" dirty="0">
                <a:solidFill>
                  <a:schemeClr val="tx1">
                    <a:lumMod val="95000"/>
                    <a:lumOff val="5000"/>
                  </a:schemeClr>
                </a:solidFill>
              </a:rPr>
              <a:t>Contents are programmatically and visually ordered</a:t>
            </a:r>
          </a:p>
          <a:p>
            <a:pPr marL="609585" indent="-457189" fontAlgn="base">
              <a:lnSpc>
                <a:spcPct val="100000"/>
              </a:lnSpc>
              <a:spcBef>
                <a:spcPts val="0"/>
              </a:spcBef>
              <a:spcAft>
                <a:spcPts val="400"/>
              </a:spcAft>
              <a:buClr>
                <a:schemeClr val="tx2"/>
              </a:buClr>
              <a:buSzPts val="1800"/>
              <a:buChar char="●"/>
            </a:pPr>
            <a:endParaRPr lang="en-US" sz="1800"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BEA2B6F2-A8A9-B469-3354-FCEF4F7C423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7" name="TextBox 6">
            <a:extLst>
              <a:ext uri="{FF2B5EF4-FFF2-40B4-BE49-F238E27FC236}">
                <a16:creationId xmlns:a16="http://schemas.microsoft.com/office/drawing/2014/main" id="{73F1079D-9A90-3995-1ED7-3CC92E4610B0}"/>
              </a:ext>
            </a:extLst>
          </p:cNvPr>
          <p:cNvSpPr txBox="1"/>
          <p:nvPr/>
        </p:nvSpPr>
        <p:spPr>
          <a:xfrm>
            <a:off x="6605093" y="971106"/>
            <a:ext cx="5097049" cy="4760278"/>
          </a:xfrm>
          <a:prstGeom prst="rect">
            <a:avLst/>
          </a:prstGeom>
        </p:spPr>
        <p:txBody>
          <a:bodyPr spcFirstLastPara="1" vert="horz" wrap="square" lIns="91425" tIns="91425" rIns="91425" bIns="91425" rtlCol="0" anchor="t" anchorCtr="0">
            <a:noAutofit/>
          </a:bodyPr>
          <a:lstStyle>
            <a:lvl1pPr marL="609585" indent="-457189" defTabSz="914400" eaLnBrk="1" latinLnBrk="0" hangingPunct="1">
              <a:lnSpc>
                <a:spcPct val="100000"/>
              </a:lnSpc>
              <a:spcBef>
                <a:spcPts val="0"/>
              </a:spcBef>
              <a:spcAft>
                <a:spcPts val="400"/>
              </a:spcAft>
              <a:buClr>
                <a:schemeClr val="tx2"/>
              </a:buClr>
              <a:buSzPts val="1800"/>
              <a:buFont typeface="Calibri" panose="020F0502020204030204" pitchFamily="34" charset="0"/>
              <a:buChar char="●"/>
              <a:defRPr sz="2400">
                <a:solidFill>
                  <a:schemeClr val="tx1">
                    <a:lumMod val="95000"/>
                    <a:lumOff val="5000"/>
                  </a:schemeClr>
                </a:solidFill>
                <a:latin typeface="+mn-lt"/>
                <a:ea typeface="+mn-ea"/>
              </a:defRPr>
            </a:lvl1pPr>
            <a:lvl2pPr marL="1219170" lvl="1" indent="-423323" defTabSz="914400" eaLnBrk="1" latinLnBrk="0" hangingPunct="1">
              <a:lnSpc>
                <a:spcPct val="100000"/>
              </a:lnSpc>
              <a:spcBef>
                <a:spcPts val="0"/>
              </a:spcBef>
              <a:spcAft>
                <a:spcPts val="400"/>
              </a:spcAft>
              <a:buClr>
                <a:schemeClr val="tx2"/>
              </a:buClr>
              <a:buSzPts val="1400"/>
              <a:buFont typeface="Calibri" pitchFamily="34" charset="0"/>
              <a:buChar char="○"/>
              <a:defRPr sz="1800">
                <a:solidFill>
                  <a:schemeClr val="tx1">
                    <a:lumMod val="75000"/>
                    <a:lumOff val="25000"/>
                  </a:schemeClr>
                </a:solidFill>
                <a:latin typeface="+mn-lt"/>
                <a:ea typeface="+mn-ea"/>
              </a:defRPr>
            </a:lvl2pPr>
            <a:lvl3pPr marL="566928" indent="-182880" defTabSz="914400" eaLnBrk="1" latinLnBrk="0" hangingPunct="1">
              <a:lnSpc>
                <a:spcPct val="90000"/>
              </a:lnSpc>
              <a:spcBef>
                <a:spcPts val="200"/>
              </a:spcBef>
              <a:spcAft>
                <a:spcPts val="400"/>
              </a:spcAft>
              <a:buClr>
                <a:schemeClr val="accent1"/>
              </a:buClr>
              <a:buFont typeface="Calibri" pitchFamily="34" charset="0"/>
              <a:buChar char="◦"/>
              <a:defRPr sz="4400">
                <a:solidFill>
                  <a:schemeClr val="tx1">
                    <a:lumMod val="75000"/>
                    <a:lumOff val="25000"/>
                  </a:schemeClr>
                </a:solidFill>
                <a:latin typeface="+mn-lt"/>
                <a:ea typeface="+mn-ea"/>
              </a:defRPr>
            </a:lvl3pPr>
            <a:lvl4pPr marL="749808" indent="-182880" defTabSz="914400" eaLnBrk="1" latinLnBrk="0" hangingPunct="1">
              <a:lnSpc>
                <a:spcPct val="90000"/>
              </a:lnSpc>
              <a:spcBef>
                <a:spcPts val="200"/>
              </a:spcBef>
              <a:spcAft>
                <a:spcPts val="400"/>
              </a:spcAft>
              <a:buClr>
                <a:schemeClr val="accent1"/>
              </a:buClr>
              <a:buFont typeface="Calibri" pitchFamily="34" charset="0"/>
              <a:buChar char="◦"/>
              <a:defRPr sz="4400">
                <a:solidFill>
                  <a:schemeClr val="tx1">
                    <a:lumMod val="75000"/>
                    <a:lumOff val="25000"/>
                  </a:schemeClr>
                </a:solidFill>
                <a:latin typeface="+mn-lt"/>
                <a:ea typeface="+mn-ea"/>
              </a:defRPr>
            </a:lvl4pPr>
            <a:lvl5pPr marL="932688" indent="-182880" defTabSz="914400" eaLnBrk="1" latinLnBrk="0" hangingPunct="1">
              <a:lnSpc>
                <a:spcPct val="90000"/>
              </a:lnSpc>
              <a:spcBef>
                <a:spcPts val="200"/>
              </a:spcBef>
              <a:spcAft>
                <a:spcPts val="400"/>
              </a:spcAft>
              <a:buClr>
                <a:schemeClr val="accent1"/>
              </a:buClr>
              <a:buFont typeface="Calibri" pitchFamily="34" charset="0"/>
              <a:buChar char="◦"/>
              <a:defRPr sz="4400">
                <a:solidFill>
                  <a:schemeClr val="tx1">
                    <a:lumMod val="75000"/>
                    <a:lumOff val="25000"/>
                  </a:schemeClr>
                </a:solidFill>
                <a:latin typeface="+mn-lt"/>
                <a:ea typeface="+mn-ea"/>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mn-lt"/>
                <a:ea typeface="+mn-ea"/>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mn-lt"/>
                <a:ea typeface="+mn-ea"/>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mn-lt"/>
                <a:ea typeface="+mn-ea"/>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mn-lt"/>
                <a:ea typeface="+mn-ea"/>
              </a:defRPr>
            </a:lvl9pPr>
          </a:lstStyle>
          <a:p>
            <a:r>
              <a:rPr lang="en-US" sz="1800" dirty="0"/>
              <a:t>The site or app supports the keyboard</a:t>
            </a:r>
          </a:p>
          <a:p>
            <a:r>
              <a:rPr lang="en-US" sz="1800" dirty="0"/>
              <a:t>Appearance of controls and focus support keyboard and pointer use</a:t>
            </a:r>
          </a:p>
          <a:p>
            <a:r>
              <a:rPr lang="en-US" sz="1800" dirty="0"/>
              <a:t>The site or app supports mobile and pointer inputs</a:t>
            </a:r>
          </a:p>
          <a:p>
            <a:r>
              <a:rPr lang="en-US" sz="1800" dirty="0"/>
              <a:t>The site or app minimizes the impact of timing and interruptions</a:t>
            </a:r>
          </a:p>
          <a:p>
            <a:r>
              <a:rPr lang="en-US" sz="1800" dirty="0"/>
              <a:t>The site or app does not cause harm</a:t>
            </a:r>
          </a:p>
          <a:p>
            <a:r>
              <a:rPr lang="en-US" sz="1800" dirty="0"/>
              <a:t>User processes do not increase cognitive load</a:t>
            </a:r>
          </a:p>
          <a:p>
            <a:r>
              <a:rPr lang="en-US" sz="1800" dirty="0"/>
              <a:t>The site or app has a consistent design</a:t>
            </a:r>
          </a:p>
          <a:p>
            <a:r>
              <a:rPr lang="en-US" sz="1800" dirty="0"/>
              <a:t>Views are flexible</a:t>
            </a:r>
          </a:p>
          <a:p>
            <a:r>
              <a:rPr lang="en-US" sz="1800" dirty="0"/>
              <a:t>Controls notify users when making mistakes</a:t>
            </a:r>
          </a:p>
          <a:p>
            <a:r>
              <a:rPr lang="en-US" sz="1800" dirty="0"/>
              <a:t>Text uses appropriate layout and semantics</a:t>
            </a:r>
          </a:p>
          <a:p>
            <a:r>
              <a:rPr lang="en-US" sz="1800" dirty="0"/>
              <a:t>The site or app provides help</a:t>
            </a:r>
          </a:p>
        </p:txBody>
      </p:sp>
    </p:spTree>
    <p:extLst>
      <p:ext uri="{BB962C8B-B14F-4D97-AF65-F5344CB8AC3E}">
        <p14:creationId xmlns:p14="http://schemas.microsoft.com/office/powerpoint/2010/main" val="2366429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1088571" y="161527"/>
            <a:ext cx="10746378" cy="763600"/>
          </a:xfrm>
          <a:prstGeom prst="rect">
            <a:avLst/>
          </a:prstGeom>
        </p:spPr>
        <p:txBody>
          <a:bodyPr spcFirstLastPara="1" vert="horz" wrap="square" lIns="91425" tIns="91425" rIns="91425" bIns="91425" rtlCol="0" anchor="t" anchorCtr="0">
            <a:noAutofit/>
          </a:bodyPr>
          <a:lstStyle/>
          <a:p>
            <a:r>
              <a:rPr lang="en" b="1" dirty="0">
                <a:solidFill>
                  <a:schemeClr val="accent1">
                    <a:lumMod val="50000"/>
                  </a:schemeClr>
                </a:solidFill>
              </a:rPr>
              <a:t>Tests (Exploratory)</a:t>
            </a:r>
            <a:endParaRPr b="1" dirty="0">
              <a:solidFill>
                <a:schemeClr val="accent1">
                  <a:lumMod val="50000"/>
                </a:schemeClr>
              </a:solidFill>
            </a:endParaRPr>
          </a:p>
        </p:txBody>
      </p:sp>
      <p:sp>
        <p:nvSpPr>
          <p:cNvPr id="2" name="Text Placeholder 1">
            <a:extLst>
              <a:ext uri="{FF2B5EF4-FFF2-40B4-BE49-F238E27FC236}">
                <a16:creationId xmlns:a16="http://schemas.microsoft.com/office/drawing/2014/main" id="{8F1C8BF5-82D3-4242-49C1-F62145ABBFA6}"/>
              </a:ext>
            </a:extLst>
          </p:cNvPr>
          <p:cNvSpPr>
            <a:spLocks noGrp="1"/>
          </p:cNvSpPr>
          <p:nvPr>
            <p:ph type="body" idx="1"/>
          </p:nvPr>
        </p:nvSpPr>
        <p:spPr/>
        <p:txBody>
          <a:bodyPr spcFirstLastPara="1" vert="horz" wrap="square" lIns="91425" tIns="91425" rIns="91425" bIns="91425" rtlCol="0" anchor="t" anchorCtr="0">
            <a:noAutofit/>
          </a:bodyPr>
          <a:lstStyle/>
          <a:p>
            <a:pPr fontAlgn="base">
              <a:lnSpc>
                <a:spcPct val="100000"/>
              </a:lnSpc>
              <a:spcAft>
                <a:spcPts val="400"/>
              </a:spcAft>
              <a:buClr>
                <a:schemeClr val="tx2"/>
              </a:buClr>
            </a:pPr>
            <a:r>
              <a:rPr lang="en-US" sz="1800" dirty="0">
                <a:solidFill>
                  <a:schemeClr val="tx1"/>
                </a:solidFill>
              </a:rPr>
              <a:t>Quantifiable (Computational) </a:t>
            </a:r>
          </a:p>
          <a:p>
            <a:pPr lvl="1" fontAlgn="base">
              <a:lnSpc>
                <a:spcPct val="100000"/>
              </a:lnSpc>
              <a:spcAft>
                <a:spcPts val="400"/>
              </a:spcAft>
              <a:buClr>
                <a:schemeClr val="tx2"/>
              </a:buClr>
            </a:pPr>
            <a:r>
              <a:rPr lang="en-US" sz="1800" dirty="0">
                <a:solidFill>
                  <a:schemeClr val="tx1"/>
                </a:solidFill>
              </a:rPr>
              <a:t>Tests where results will not vary based on the tester or approach. </a:t>
            </a:r>
          </a:p>
          <a:p>
            <a:pPr lvl="1" fontAlgn="base">
              <a:lnSpc>
                <a:spcPct val="100000"/>
              </a:lnSpc>
              <a:spcAft>
                <a:spcPts val="400"/>
              </a:spcAft>
              <a:buClr>
                <a:schemeClr val="tx2"/>
              </a:buClr>
            </a:pPr>
            <a:r>
              <a:rPr lang="en-US" sz="1800" dirty="0">
                <a:solidFill>
                  <a:schemeClr val="tx1"/>
                </a:solidFill>
              </a:rPr>
              <a:t>Testing whether certain properties exist in the content or if they match a value specified by the requirement.</a:t>
            </a:r>
          </a:p>
          <a:p>
            <a:pPr lvl="1" fontAlgn="base">
              <a:lnSpc>
                <a:spcPct val="100000"/>
              </a:lnSpc>
              <a:spcAft>
                <a:spcPts val="400"/>
              </a:spcAft>
              <a:buClr>
                <a:schemeClr val="tx2"/>
              </a:buClr>
            </a:pPr>
            <a:r>
              <a:rPr lang="en" sz="1800" b="1" dirty="0">
                <a:solidFill>
                  <a:schemeClr val="tx1"/>
                </a:solidFill>
              </a:rPr>
              <a:t>Example</a:t>
            </a:r>
            <a:r>
              <a:rPr lang="en" sz="1800" dirty="0">
                <a:solidFill>
                  <a:schemeClr val="tx1"/>
                </a:solidFill>
              </a:rPr>
              <a:t>: Image has non-empty accessible name</a:t>
            </a:r>
          </a:p>
          <a:p>
            <a:pPr fontAlgn="base">
              <a:lnSpc>
                <a:spcPct val="100000"/>
              </a:lnSpc>
              <a:spcAft>
                <a:spcPts val="400"/>
              </a:spcAft>
              <a:buClr>
                <a:schemeClr val="tx2"/>
              </a:buClr>
            </a:pPr>
            <a:r>
              <a:rPr lang="en-US" sz="1800" dirty="0">
                <a:solidFill>
                  <a:schemeClr val="tx1"/>
                </a:solidFill>
              </a:rPr>
              <a:t>Qualitative</a:t>
            </a:r>
          </a:p>
          <a:p>
            <a:pPr lvl="1" fontAlgn="base">
              <a:lnSpc>
                <a:spcPct val="100000"/>
              </a:lnSpc>
              <a:spcAft>
                <a:spcPts val="400"/>
              </a:spcAft>
              <a:buClr>
                <a:schemeClr val="tx2"/>
              </a:buClr>
            </a:pPr>
            <a:r>
              <a:rPr lang="en-US" sz="1800" dirty="0">
                <a:solidFill>
                  <a:schemeClr val="tx1"/>
                </a:solidFill>
              </a:rPr>
              <a:t>Tests that rely on a qualitative evaluation based on existing criteria. </a:t>
            </a:r>
          </a:p>
          <a:p>
            <a:pPr lvl="1" fontAlgn="base">
              <a:lnSpc>
                <a:spcPct val="100000"/>
              </a:lnSpc>
              <a:spcAft>
                <a:spcPts val="400"/>
              </a:spcAft>
              <a:buClr>
                <a:schemeClr val="tx2"/>
              </a:buClr>
            </a:pPr>
            <a:r>
              <a:rPr lang="en-US" sz="1800" dirty="0">
                <a:solidFill>
                  <a:schemeClr val="tx1"/>
                </a:solidFill>
              </a:rPr>
              <a:t>Test results may vary between testers who understand the criteria. </a:t>
            </a:r>
          </a:p>
          <a:p>
            <a:pPr lvl="1" fontAlgn="base">
              <a:lnSpc>
                <a:spcPct val="100000"/>
              </a:lnSpc>
              <a:spcAft>
                <a:spcPts val="400"/>
              </a:spcAft>
              <a:buClr>
                <a:schemeClr val="tx2"/>
              </a:buClr>
            </a:pPr>
            <a:r>
              <a:rPr lang="en-US" sz="1800" dirty="0">
                <a:solidFill>
                  <a:schemeClr val="tx1"/>
                </a:solidFill>
              </a:rPr>
              <a:t>Evaluating the quality and applicability of certain properties of the content.</a:t>
            </a:r>
          </a:p>
          <a:p>
            <a:pPr lvl="1" fontAlgn="base">
              <a:lnSpc>
                <a:spcPct val="100000"/>
              </a:lnSpc>
              <a:spcAft>
                <a:spcPts val="400"/>
              </a:spcAft>
              <a:buClr>
                <a:schemeClr val="tx2"/>
              </a:buClr>
            </a:pPr>
            <a:r>
              <a:rPr lang="en-US" sz="1800" b="1" dirty="0">
                <a:solidFill>
                  <a:schemeClr val="tx1"/>
                </a:solidFill>
              </a:rPr>
              <a:t>Example: </a:t>
            </a:r>
            <a:r>
              <a:rPr lang="en-US" sz="1800" dirty="0">
                <a:solidFill>
                  <a:schemeClr val="tx1"/>
                </a:solidFill>
              </a:rPr>
              <a:t>Image text alternative is equivalent</a:t>
            </a:r>
          </a:p>
          <a:p>
            <a:pPr fontAlgn="base">
              <a:lnSpc>
                <a:spcPct val="100000"/>
              </a:lnSpc>
              <a:spcAft>
                <a:spcPts val="400"/>
              </a:spcAft>
              <a:buClr>
                <a:schemeClr val="tx2"/>
              </a:buClr>
            </a:pPr>
            <a:r>
              <a:rPr lang="en-US" sz="1800" dirty="0">
                <a:solidFill>
                  <a:schemeClr val="tx1"/>
                </a:solidFill>
              </a:rPr>
              <a:t>Conditions </a:t>
            </a:r>
          </a:p>
          <a:p>
            <a:pPr lvl="1" fontAlgn="base">
              <a:lnSpc>
                <a:spcPct val="100000"/>
              </a:lnSpc>
              <a:spcAft>
                <a:spcPts val="400"/>
              </a:spcAft>
              <a:buClr>
                <a:schemeClr val="tx2"/>
              </a:buClr>
            </a:pPr>
            <a:r>
              <a:rPr lang="en-US" sz="1800" dirty="0">
                <a:solidFill>
                  <a:schemeClr val="tx1"/>
                </a:solidFill>
              </a:rPr>
              <a:t>Some tests only apply in certain situations.</a:t>
            </a:r>
          </a:p>
          <a:p>
            <a:pPr lvl="1" fontAlgn="base">
              <a:lnSpc>
                <a:spcPct val="100000"/>
              </a:lnSpc>
              <a:spcAft>
                <a:spcPts val="400"/>
              </a:spcAft>
              <a:buClr>
                <a:schemeClr val="tx2"/>
              </a:buClr>
            </a:pPr>
            <a:r>
              <a:rPr lang="en-US" sz="1800" dirty="0">
                <a:solidFill>
                  <a:schemeClr val="tx1"/>
                </a:solidFill>
              </a:rPr>
              <a:t>Both Quantitative and Qualitative tests can be conditional</a:t>
            </a:r>
          </a:p>
          <a:p>
            <a:pPr lvl="1" fontAlgn="base">
              <a:lnSpc>
                <a:spcPct val="100000"/>
              </a:lnSpc>
              <a:spcAft>
                <a:spcPts val="400"/>
              </a:spcAft>
              <a:buClr>
                <a:schemeClr val="tx2"/>
              </a:buClr>
            </a:pPr>
            <a:r>
              <a:rPr lang="en-US" sz="1800" b="1" dirty="0">
                <a:solidFill>
                  <a:schemeClr val="tx1"/>
                </a:solidFill>
              </a:rPr>
              <a:t>Example: </a:t>
            </a:r>
            <a:r>
              <a:rPr lang="en-US" sz="1800" dirty="0">
                <a:solidFill>
                  <a:schemeClr val="tx1"/>
                </a:solidFill>
              </a:rPr>
              <a:t>If content is in Hebrew, all diacritics and letters are included</a:t>
            </a:r>
          </a:p>
        </p:txBody>
      </p:sp>
      <p:sp>
        <p:nvSpPr>
          <p:cNvPr id="165" name="Google Shape;165;p28"/>
          <p:cNvSpPr txBox="1">
            <a:spLocks noGrp="1"/>
          </p:cNvSpPr>
          <p:nvPr>
            <p:ph type="sldNum" idx="12"/>
          </p:nvPr>
        </p:nvSpPr>
        <p:spPr>
          <a:xfrm>
            <a:off x="11044800" y="6385024"/>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23</a:t>
            </a:fld>
            <a:endParaRPr/>
          </a:p>
        </p:txBody>
      </p:sp>
    </p:spTree>
    <p:extLst>
      <p:ext uri="{BB962C8B-B14F-4D97-AF65-F5344CB8AC3E}">
        <p14:creationId xmlns:p14="http://schemas.microsoft.com/office/powerpoint/2010/main" val="400841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1016492" y="161527"/>
            <a:ext cx="11360800" cy="763600"/>
          </a:xfrm>
          <a:prstGeom prst="rect">
            <a:avLst/>
          </a:prstGeom>
        </p:spPr>
        <p:txBody>
          <a:bodyPr spcFirstLastPara="1" vert="horz" wrap="square" lIns="91425" tIns="91425" rIns="91425" bIns="91425" rtlCol="0" anchor="t" anchorCtr="0">
            <a:noAutofit/>
          </a:bodyPr>
          <a:lstStyle/>
          <a:p>
            <a:r>
              <a:rPr lang="en" b="1" dirty="0">
                <a:solidFill>
                  <a:schemeClr val="accent1">
                    <a:lumMod val="50000"/>
                  </a:schemeClr>
                </a:solidFill>
              </a:rPr>
              <a:t>Levels and Percentages (Exploratory) </a:t>
            </a:r>
            <a:endParaRPr b="1" dirty="0">
              <a:solidFill>
                <a:schemeClr val="accent1">
                  <a:lumMod val="50000"/>
                </a:schemeClr>
              </a:solidFill>
            </a:endParaRPr>
          </a:p>
        </p:txBody>
      </p:sp>
      <p:sp>
        <p:nvSpPr>
          <p:cNvPr id="2" name="Text Placeholder 1">
            <a:extLst>
              <a:ext uri="{FF2B5EF4-FFF2-40B4-BE49-F238E27FC236}">
                <a16:creationId xmlns:a16="http://schemas.microsoft.com/office/drawing/2014/main" id="{8F1C8BF5-82D3-4242-49C1-F62145ABBFA6}"/>
              </a:ext>
            </a:extLst>
          </p:cNvPr>
          <p:cNvSpPr>
            <a:spLocks noGrp="1"/>
          </p:cNvSpPr>
          <p:nvPr>
            <p:ph type="body" idx="1"/>
          </p:nvPr>
        </p:nvSpPr>
        <p:spPr>
          <a:xfrm>
            <a:off x="1016492" y="1191740"/>
            <a:ext cx="10759908" cy="4926671"/>
          </a:xfrm>
        </p:spPr>
        <p:txBody>
          <a:bodyPr spcFirstLastPara="1" vert="horz" wrap="square" lIns="91425" tIns="91425" rIns="91425" bIns="91425" rtlCol="0" anchor="t" anchorCtr="0">
            <a:noAutofit/>
          </a:bodyPr>
          <a:lstStyle/>
          <a:p>
            <a:pPr fontAlgn="base">
              <a:lnSpc>
                <a:spcPct val="100000"/>
              </a:lnSpc>
              <a:spcAft>
                <a:spcPts val="400"/>
              </a:spcAft>
              <a:buClr>
                <a:schemeClr val="tx2"/>
              </a:buClr>
            </a:pPr>
            <a:r>
              <a:rPr lang="en-US" sz="2400" dirty="0">
                <a:solidFill>
                  <a:schemeClr val="tx1"/>
                </a:solidFill>
              </a:rPr>
              <a:t>Some Outcomes and Assertions are required</a:t>
            </a:r>
          </a:p>
          <a:p>
            <a:pPr fontAlgn="base">
              <a:lnSpc>
                <a:spcPct val="100000"/>
              </a:lnSpc>
              <a:spcAft>
                <a:spcPts val="400"/>
              </a:spcAft>
              <a:buClr>
                <a:schemeClr val="tx2"/>
              </a:buClr>
            </a:pPr>
            <a:r>
              <a:rPr lang="en-US" sz="2400" dirty="0">
                <a:solidFill>
                  <a:schemeClr val="tx1"/>
                </a:solidFill>
              </a:rPr>
              <a:t>Other Outcomes and Assertions are optional</a:t>
            </a:r>
          </a:p>
          <a:p>
            <a:pPr fontAlgn="base">
              <a:lnSpc>
                <a:spcPct val="100000"/>
              </a:lnSpc>
              <a:spcAft>
                <a:spcPts val="400"/>
              </a:spcAft>
              <a:buClr>
                <a:schemeClr val="tx2"/>
              </a:buClr>
            </a:pPr>
            <a:r>
              <a:rPr lang="en-US" sz="2400" dirty="0">
                <a:solidFill>
                  <a:schemeClr val="tx1"/>
                </a:solidFill>
              </a:rPr>
              <a:t>Bronze - Minimum level of conformance. </a:t>
            </a:r>
          </a:p>
          <a:p>
            <a:pPr lvl="1" fontAlgn="base">
              <a:lnSpc>
                <a:spcPct val="100000"/>
              </a:lnSpc>
              <a:spcAft>
                <a:spcPts val="400"/>
              </a:spcAft>
              <a:buClr>
                <a:schemeClr val="tx2"/>
              </a:buClr>
            </a:pPr>
            <a:r>
              <a:rPr lang="en-US" sz="2400" dirty="0">
                <a:solidFill>
                  <a:schemeClr val="tx1"/>
                </a:solidFill>
              </a:rPr>
              <a:t>All required outcomes and assertions must be passed</a:t>
            </a:r>
          </a:p>
          <a:p>
            <a:pPr fontAlgn="base">
              <a:lnSpc>
                <a:spcPct val="100000"/>
              </a:lnSpc>
              <a:spcAft>
                <a:spcPts val="400"/>
              </a:spcAft>
              <a:buClr>
                <a:schemeClr val="tx2"/>
              </a:buClr>
            </a:pPr>
            <a:r>
              <a:rPr lang="en-US" sz="2400" dirty="0">
                <a:solidFill>
                  <a:schemeClr val="tx1"/>
                </a:solidFill>
              </a:rPr>
              <a:t>Silver - More accessible</a:t>
            </a:r>
          </a:p>
          <a:p>
            <a:pPr lvl="1" fontAlgn="base">
              <a:lnSpc>
                <a:spcPct val="100000"/>
              </a:lnSpc>
              <a:spcAft>
                <a:spcPts val="400"/>
              </a:spcAft>
              <a:buClr>
                <a:schemeClr val="tx2"/>
              </a:buClr>
            </a:pPr>
            <a:r>
              <a:rPr lang="en-US" sz="2400" dirty="0">
                <a:solidFill>
                  <a:schemeClr val="tx1"/>
                </a:solidFill>
              </a:rPr>
              <a:t>Bronze plus % of additional outcomes and assertions </a:t>
            </a:r>
          </a:p>
          <a:p>
            <a:pPr fontAlgn="base">
              <a:lnSpc>
                <a:spcPct val="100000"/>
              </a:lnSpc>
              <a:spcAft>
                <a:spcPts val="400"/>
              </a:spcAft>
              <a:buClr>
                <a:schemeClr val="tx2"/>
              </a:buClr>
            </a:pPr>
            <a:r>
              <a:rPr lang="en-US" sz="2400" dirty="0">
                <a:solidFill>
                  <a:schemeClr val="tx1"/>
                </a:solidFill>
              </a:rPr>
              <a:t>Gold - exceptional efforts</a:t>
            </a:r>
          </a:p>
          <a:p>
            <a:pPr lvl="1" fontAlgn="base">
              <a:lnSpc>
                <a:spcPct val="100000"/>
              </a:lnSpc>
              <a:spcAft>
                <a:spcPts val="400"/>
              </a:spcAft>
              <a:buClr>
                <a:schemeClr val="tx2"/>
              </a:buClr>
            </a:pPr>
            <a:r>
              <a:rPr lang="en-US" sz="2400" dirty="0">
                <a:solidFill>
                  <a:schemeClr val="tx1"/>
                </a:solidFill>
              </a:rPr>
              <a:t>Bronze plus larger % of additional outcomes and assertions</a:t>
            </a:r>
          </a:p>
        </p:txBody>
      </p:sp>
      <p:sp>
        <p:nvSpPr>
          <p:cNvPr id="165" name="Google Shape;165;p28"/>
          <p:cNvSpPr txBox="1">
            <a:spLocks noGrp="1"/>
          </p:cNvSpPr>
          <p:nvPr>
            <p:ph type="sldNum" idx="12"/>
          </p:nvPr>
        </p:nvSpPr>
        <p:spPr>
          <a:xfrm>
            <a:off x="11044800" y="6385024"/>
            <a:ext cx="731600" cy="524800"/>
          </a:xfrm>
          <a:prstGeom prst="rect">
            <a:avLst/>
          </a:prstGeom>
        </p:spPr>
        <p:txBody>
          <a:bodyPr spcFirstLastPara="1" wrap="square" lIns="121900" tIns="121900" rIns="121900" bIns="121900" anchor="ctr" anchorCtr="0">
            <a:normAutofit/>
          </a:bodyPr>
          <a:lstStyle/>
          <a:p>
            <a:fld id="{00000000-1234-1234-1234-123412341234}" type="slidenum">
              <a:rPr lang="en"/>
              <a:pPr/>
              <a:t>24</a:t>
            </a:fld>
            <a:endParaRPr/>
          </a:p>
        </p:txBody>
      </p:sp>
    </p:spTree>
    <p:extLst>
      <p:ext uri="{BB962C8B-B14F-4D97-AF65-F5344CB8AC3E}">
        <p14:creationId xmlns:p14="http://schemas.microsoft.com/office/powerpoint/2010/main" val="371931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68B88-8307-3B2B-5C8D-CE0716BBBE52}"/>
              </a:ext>
            </a:extLst>
          </p:cNvPr>
          <p:cNvSpPr>
            <a:spLocks noGrp="1"/>
          </p:cNvSpPr>
          <p:nvPr>
            <p:ph type="title"/>
          </p:nvPr>
        </p:nvSpPr>
        <p:spPr>
          <a:xfrm>
            <a:off x="1021080" y="333699"/>
            <a:ext cx="10515600" cy="882587"/>
          </a:xfrm>
        </p:spPr>
        <p:txBody>
          <a:bodyPr spcFirstLastPara="1" vert="horz" wrap="square" lIns="91425" tIns="91425" rIns="91425" bIns="91425" rtlCol="0" anchor="t" anchorCtr="0">
            <a:noAutofit/>
          </a:bodyPr>
          <a:lstStyle/>
          <a:p>
            <a:pPr>
              <a:spcBef>
                <a:spcPts val="0"/>
              </a:spcBef>
              <a:buSzPts val="2800"/>
            </a:pPr>
            <a:r>
              <a:rPr lang="en-US" sz="4400" b="1" dirty="0">
                <a:solidFill>
                  <a:schemeClr val="accent1">
                    <a:lumMod val="50000"/>
                  </a:schemeClr>
                </a:solidFill>
              </a:rPr>
              <a:t>Prerequisites/ Preconditions (Being Discussed)</a:t>
            </a:r>
          </a:p>
        </p:txBody>
      </p:sp>
      <p:sp>
        <p:nvSpPr>
          <p:cNvPr id="3" name="Content Placeholder 2">
            <a:extLst>
              <a:ext uri="{FF2B5EF4-FFF2-40B4-BE49-F238E27FC236}">
                <a16:creationId xmlns:a16="http://schemas.microsoft.com/office/drawing/2014/main" id="{14415621-2D54-8BC8-518B-97FDA3A22E5C}"/>
              </a:ext>
            </a:extLst>
          </p:cNvPr>
          <p:cNvSpPr>
            <a:spLocks noGrp="1"/>
          </p:cNvSpPr>
          <p:nvPr>
            <p:ph idx="1"/>
          </p:nvPr>
        </p:nvSpPr>
        <p:spPr>
          <a:xfrm>
            <a:off x="838200" y="1033406"/>
            <a:ext cx="10515600" cy="5039856"/>
          </a:xfrm>
        </p:spPr>
        <p:txBody>
          <a:bodyPr spcFirstLastPara="1" vert="horz" wrap="square" lIns="91425" tIns="91425" rIns="91425" bIns="91425" rtlCol="0" anchor="t" anchorCtr="0">
            <a:noAutofit/>
          </a:bodyPr>
          <a:lstStyle/>
          <a:p>
            <a:pPr marL="609585" indent="-457189" fontAlgn="base">
              <a:lnSpc>
                <a:spcPct val="100000"/>
              </a:lnSpc>
              <a:spcBef>
                <a:spcPts val="0"/>
              </a:spcBef>
              <a:spcAft>
                <a:spcPts val="400"/>
              </a:spcAft>
              <a:buClr>
                <a:schemeClr val="tx2"/>
              </a:buClr>
              <a:buSzPts val="1800"/>
              <a:buChar char="●"/>
            </a:pPr>
            <a:r>
              <a:rPr lang="en-US" sz="2000" dirty="0">
                <a:solidFill>
                  <a:schemeClr val="tx1"/>
                </a:solidFill>
              </a:rPr>
              <a:t>Tests or criteria recommended to implementers before assessing conformance </a:t>
            </a:r>
          </a:p>
          <a:p>
            <a:pPr marL="609585" indent="-457189" fontAlgn="base">
              <a:lnSpc>
                <a:spcPct val="100000"/>
              </a:lnSpc>
              <a:spcBef>
                <a:spcPts val="0"/>
              </a:spcBef>
              <a:spcAft>
                <a:spcPts val="400"/>
              </a:spcAft>
              <a:buClr>
                <a:schemeClr val="tx2"/>
              </a:buClr>
              <a:buSzPts val="1800"/>
              <a:buChar char="●"/>
            </a:pPr>
            <a:r>
              <a:rPr lang="en-US" sz="2000" dirty="0">
                <a:solidFill>
                  <a:schemeClr val="tx1"/>
                </a:solidFill>
              </a:rPr>
              <a:t>Use</a:t>
            </a:r>
          </a:p>
          <a:p>
            <a:pPr marL="1219170" lvl="1" indent="-423323" fontAlgn="base">
              <a:lnSpc>
                <a:spcPct val="100000"/>
              </a:lnSpc>
              <a:spcBef>
                <a:spcPts val="0"/>
              </a:spcBef>
              <a:buClr>
                <a:schemeClr val="tx2"/>
              </a:buClr>
              <a:buSzPts val="1400"/>
              <a:buChar char="○"/>
            </a:pPr>
            <a:r>
              <a:rPr lang="en-US" sz="2000" dirty="0">
                <a:solidFill>
                  <a:schemeClr val="tx1"/>
                </a:solidFill>
              </a:rPr>
              <a:t>Not a conformance level</a:t>
            </a:r>
          </a:p>
          <a:p>
            <a:pPr marL="1219170" lvl="1" indent="-423323" fontAlgn="base">
              <a:lnSpc>
                <a:spcPct val="100000"/>
              </a:lnSpc>
              <a:spcBef>
                <a:spcPts val="0"/>
              </a:spcBef>
              <a:buClr>
                <a:schemeClr val="tx2"/>
              </a:buClr>
              <a:buSzPts val="1400"/>
              <a:buChar char="○"/>
            </a:pPr>
            <a:r>
              <a:rPr lang="en-US" sz="2000" dirty="0">
                <a:solidFill>
                  <a:schemeClr val="tx1"/>
                </a:solidFill>
              </a:rPr>
              <a:t>Help implementers prepare for conformance testing</a:t>
            </a:r>
          </a:p>
          <a:p>
            <a:pPr marL="1219170" lvl="1" indent="-423323" fontAlgn="base">
              <a:lnSpc>
                <a:spcPct val="100000"/>
              </a:lnSpc>
              <a:spcBef>
                <a:spcPts val="0"/>
              </a:spcBef>
              <a:buClr>
                <a:schemeClr val="tx2"/>
              </a:buClr>
              <a:buSzPts val="1400"/>
              <a:buChar char="○"/>
            </a:pPr>
            <a:r>
              <a:rPr lang="en-US" sz="2000" dirty="0">
                <a:solidFill>
                  <a:schemeClr val="tx1"/>
                </a:solidFill>
              </a:rPr>
              <a:t>Assess readiness for an accessibility project.</a:t>
            </a:r>
          </a:p>
          <a:p>
            <a:pPr marL="1219170" lvl="1" indent="-423323" fontAlgn="base">
              <a:lnSpc>
                <a:spcPct val="100000"/>
              </a:lnSpc>
              <a:spcBef>
                <a:spcPts val="0"/>
              </a:spcBef>
              <a:buClr>
                <a:schemeClr val="tx2"/>
              </a:buClr>
              <a:buSzPts val="1400"/>
              <a:buChar char="○"/>
            </a:pPr>
            <a:r>
              <a:rPr lang="en-US" sz="2000" dirty="0">
                <a:solidFill>
                  <a:schemeClr val="tx1"/>
                </a:solidFill>
              </a:rPr>
              <a:t>Tool by implementers to assess tools or platforms they intend to use </a:t>
            </a:r>
          </a:p>
          <a:p>
            <a:pPr marL="609585" indent="-457189" fontAlgn="base">
              <a:lnSpc>
                <a:spcPct val="100000"/>
              </a:lnSpc>
              <a:spcBef>
                <a:spcPts val="0"/>
              </a:spcBef>
              <a:spcAft>
                <a:spcPts val="400"/>
              </a:spcAft>
              <a:buClr>
                <a:schemeClr val="tx2"/>
              </a:buClr>
              <a:buSzPts val="1800"/>
              <a:buChar char="●"/>
            </a:pPr>
            <a:r>
              <a:rPr lang="en-US" sz="2000" dirty="0">
                <a:solidFill>
                  <a:schemeClr val="tx1"/>
                </a:solidFill>
              </a:rPr>
              <a:t>Example 1: Video and audio have alternatives</a:t>
            </a:r>
          </a:p>
          <a:p>
            <a:pPr marL="1219170" lvl="1" indent="-423323" fontAlgn="base">
              <a:lnSpc>
                <a:spcPct val="100000"/>
              </a:lnSpc>
              <a:spcBef>
                <a:spcPts val="0"/>
              </a:spcBef>
              <a:buClr>
                <a:schemeClr val="tx2"/>
              </a:buClr>
              <a:buSzPts val="1400"/>
              <a:buChar char="○"/>
            </a:pPr>
            <a:r>
              <a:rPr lang="en-US" sz="2000" dirty="0">
                <a:solidFill>
                  <a:schemeClr val="tx1"/>
                </a:solidFill>
              </a:rPr>
              <a:t>Platform being tested has the ability to:</a:t>
            </a:r>
          </a:p>
          <a:p>
            <a:pPr marL="1402050" lvl="2" indent="-423323" fontAlgn="base">
              <a:lnSpc>
                <a:spcPct val="100000"/>
              </a:lnSpc>
              <a:spcBef>
                <a:spcPts val="0"/>
              </a:spcBef>
              <a:buClr>
                <a:schemeClr val="tx2"/>
              </a:buClr>
              <a:buSzPts val="1400"/>
              <a:buChar char="○"/>
            </a:pPr>
            <a:r>
              <a:rPr lang="en-US" sz="2000" dirty="0"/>
              <a:t>Generate captions </a:t>
            </a:r>
          </a:p>
          <a:p>
            <a:pPr marL="1402050" lvl="2" indent="-423323" fontAlgn="base">
              <a:lnSpc>
                <a:spcPct val="100000"/>
              </a:lnSpc>
              <a:spcBef>
                <a:spcPts val="0"/>
              </a:spcBef>
              <a:buClr>
                <a:schemeClr val="tx2"/>
              </a:buClr>
              <a:buSzPts val="1400"/>
              <a:buChar char="○"/>
            </a:pPr>
            <a:r>
              <a:rPr lang="en-US" sz="2000" dirty="0"/>
              <a:t>Display subtitles/captions when provided (i.e. can I upload an SRT file)</a:t>
            </a:r>
          </a:p>
          <a:p>
            <a:pPr marL="1402050" lvl="2" indent="-423323" fontAlgn="base">
              <a:lnSpc>
                <a:spcPct val="100000"/>
              </a:lnSpc>
              <a:spcBef>
                <a:spcPts val="0"/>
              </a:spcBef>
              <a:buClr>
                <a:schemeClr val="tx2"/>
              </a:buClr>
              <a:buSzPts val="1400"/>
              <a:buChar char="○"/>
            </a:pPr>
            <a:r>
              <a:rPr lang="en-US" sz="2000" dirty="0"/>
              <a:t>Attach a transcript</a:t>
            </a:r>
          </a:p>
          <a:p>
            <a:pPr marL="1402050" lvl="2" indent="-423323" fontAlgn="base">
              <a:lnSpc>
                <a:spcPct val="100000"/>
              </a:lnSpc>
              <a:spcBef>
                <a:spcPts val="0"/>
              </a:spcBef>
              <a:buClr>
                <a:schemeClr val="tx2"/>
              </a:buClr>
              <a:buSzPts val="1400"/>
              <a:buChar char="○"/>
            </a:pPr>
            <a:r>
              <a:rPr lang="en-US" sz="2000" dirty="0"/>
              <a:t>Support multiple audio tracks </a:t>
            </a:r>
          </a:p>
          <a:p>
            <a:pPr marL="609585" indent="-457189" fontAlgn="base">
              <a:lnSpc>
                <a:spcPct val="100000"/>
              </a:lnSpc>
              <a:spcBef>
                <a:spcPts val="0"/>
              </a:spcBef>
              <a:spcAft>
                <a:spcPts val="400"/>
              </a:spcAft>
              <a:buClr>
                <a:schemeClr val="tx2"/>
              </a:buClr>
              <a:buSzPts val="1800"/>
              <a:buChar char="●"/>
            </a:pPr>
            <a:r>
              <a:rPr lang="en-US" sz="2000" dirty="0">
                <a:solidFill>
                  <a:schemeClr val="tx1"/>
                </a:solidFill>
              </a:rPr>
              <a:t>Example 2: Images and graphics have non-visual alternatives</a:t>
            </a:r>
          </a:p>
          <a:p>
            <a:pPr marL="1219170" lvl="1" indent="-423323" fontAlgn="base">
              <a:lnSpc>
                <a:spcPct val="100000"/>
              </a:lnSpc>
              <a:spcBef>
                <a:spcPts val="0"/>
              </a:spcBef>
              <a:buClr>
                <a:schemeClr val="tx2"/>
              </a:buClr>
              <a:buSzPts val="1400"/>
              <a:buChar char="○"/>
            </a:pPr>
            <a:r>
              <a:rPr lang="en-US" sz="2000" dirty="0">
                <a:solidFill>
                  <a:schemeClr val="tx1"/>
                </a:solidFill>
              </a:rPr>
              <a:t>All non-text elements have an accessible name</a:t>
            </a:r>
          </a:p>
        </p:txBody>
      </p:sp>
      <p:sp>
        <p:nvSpPr>
          <p:cNvPr id="4" name="Slide Number Placeholder 3">
            <a:extLst>
              <a:ext uri="{FF2B5EF4-FFF2-40B4-BE49-F238E27FC236}">
                <a16:creationId xmlns:a16="http://schemas.microsoft.com/office/drawing/2014/main" id="{782B1714-0857-E4D0-EF0F-3DE9EBC9CE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1549777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0"/>
          <p:cNvSpPr txBox="1">
            <a:spLocks noGrp="1"/>
          </p:cNvSpPr>
          <p:nvPr>
            <p:ph type="title"/>
          </p:nvPr>
        </p:nvSpPr>
        <p:spPr>
          <a:prstGeom prst="rect">
            <a:avLst/>
          </a:prstGeom>
        </p:spPr>
        <p:txBody>
          <a:bodyPr spcFirstLastPara="1" vert="horz" wrap="square" lIns="91425" tIns="91425" rIns="91425" bIns="91425" rtlCol="0" anchor="t" anchorCtr="0">
            <a:noAutofit/>
          </a:bodyPr>
          <a:lstStyle/>
          <a:p>
            <a:pPr>
              <a:spcBef>
                <a:spcPts val="0"/>
              </a:spcBef>
              <a:buSzPts val="2800"/>
            </a:pPr>
            <a:r>
              <a:rPr lang="en" b="1" dirty="0">
                <a:solidFill>
                  <a:schemeClr val="accent1">
                    <a:lumMod val="50000"/>
                  </a:schemeClr>
                </a:solidFill>
              </a:rPr>
              <a:t>Matrix Model (Being Discussed) </a:t>
            </a:r>
            <a:endParaRPr b="1" dirty="0">
              <a:solidFill>
                <a:schemeClr val="accent1">
                  <a:lumMod val="50000"/>
                </a:schemeClr>
              </a:solidFill>
            </a:endParaRPr>
          </a:p>
        </p:txBody>
      </p:sp>
      <p:sp>
        <p:nvSpPr>
          <p:cNvPr id="2" name="Content Placeholder 1">
            <a:extLst>
              <a:ext uri="{FF2B5EF4-FFF2-40B4-BE49-F238E27FC236}">
                <a16:creationId xmlns:a16="http://schemas.microsoft.com/office/drawing/2014/main" id="{426CAF2C-CF02-59F5-B07A-4DC71568EB53}"/>
              </a:ext>
            </a:extLst>
          </p:cNvPr>
          <p:cNvSpPr>
            <a:spLocks noGrp="1"/>
          </p:cNvSpPr>
          <p:nvPr>
            <p:ph idx="1"/>
          </p:nvPr>
        </p:nvSpPr>
        <p:spPr>
          <a:xfrm>
            <a:off x="951411" y="1165306"/>
            <a:ext cx="10515600" cy="874436"/>
          </a:xfrm>
        </p:spPr>
        <p:txBody>
          <a:bodyPr>
            <a:normAutofit fontScale="92500"/>
          </a:bodyPr>
          <a:lstStyle/>
          <a:p>
            <a:r>
              <a:rPr lang="en-US" sz="2400" dirty="0">
                <a:solidFill>
                  <a:schemeClr val="tx1"/>
                </a:solidFill>
              </a:rPr>
              <a:t>A way to address changes in technology and evolve the standard systematically over time</a:t>
            </a:r>
          </a:p>
          <a:p>
            <a:r>
              <a:rPr lang="en-US" sz="2400" dirty="0">
                <a:solidFill>
                  <a:schemeClr val="tx1"/>
                </a:solidFill>
              </a:rPr>
              <a:t>As outcomes become more testable and achievable, they move from Gold to Bronze</a:t>
            </a:r>
          </a:p>
        </p:txBody>
      </p:sp>
      <p:graphicFrame>
        <p:nvGraphicFramePr>
          <p:cNvPr id="3" name="Table 3">
            <a:extLst>
              <a:ext uri="{FF2B5EF4-FFF2-40B4-BE49-F238E27FC236}">
                <a16:creationId xmlns:a16="http://schemas.microsoft.com/office/drawing/2014/main" id="{D31D2291-33EE-467D-6A1E-622EDBE371F8}"/>
              </a:ext>
            </a:extLst>
          </p:cNvPr>
          <p:cNvGraphicFramePr>
            <a:graphicFrameLocks noGrp="1"/>
          </p:cNvGraphicFramePr>
          <p:nvPr>
            <p:extLst>
              <p:ext uri="{D42A27DB-BD31-4B8C-83A1-F6EECF244321}">
                <p14:modId xmlns:p14="http://schemas.microsoft.com/office/powerpoint/2010/main" val="2688712451"/>
              </p:ext>
            </p:extLst>
          </p:nvPr>
        </p:nvGraphicFramePr>
        <p:xfrm>
          <a:off x="951411" y="2562253"/>
          <a:ext cx="10515600" cy="2937803"/>
        </p:xfrm>
        <a:graphic>
          <a:graphicData uri="http://schemas.openxmlformats.org/drawingml/2006/table">
            <a:tbl>
              <a:tblPr firstRow="1" bandRow="1">
                <a:tableStyleId>{93296810-A885-4BE3-A3E7-6D5BEEA58F35}</a:tableStyleId>
              </a:tblPr>
              <a:tblGrid>
                <a:gridCol w="2628900">
                  <a:extLst>
                    <a:ext uri="{9D8B030D-6E8A-4147-A177-3AD203B41FA5}">
                      <a16:colId xmlns:a16="http://schemas.microsoft.com/office/drawing/2014/main" val="695197695"/>
                    </a:ext>
                  </a:extLst>
                </a:gridCol>
                <a:gridCol w="2628900">
                  <a:extLst>
                    <a:ext uri="{9D8B030D-6E8A-4147-A177-3AD203B41FA5}">
                      <a16:colId xmlns:a16="http://schemas.microsoft.com/office/drawing/2014/main" val="3581718993"/>
                    </a:ext>
                  </a:extLst>
                </a:gridCol>
                <a:gridCol w="2628900">
                  <a:extLst>
                    <a:ext uri="{9D8B030D-6E8A-4147-A177-3AD203B41FA5}">
                      <a16:colId xmlns:a16="http://schemas.microsoft.com/office/drawing/2014/main" val="2018794993"/>
                    </a:ext>
                  </a:extLst>
                </a:gridCol>
                <a:gridCol w="2628900">
                  <a:extLst>
                    <a:ext uri="{9D8B030D-6E8A-4147-A177-3AD203B41FA5}">
                      <a16:colId xmlns:a16="http://schemas.microsoft.com/office/drawing/2014/main" val="2166133331"/>
                    </a:ext>
                  </a:extLst>
                </a:gridCol>
              </a:tblGrid>
              <a:tr h="633809">
                <a:tc>
                  <a:txBody>
                    <a:bodyPr/>
                    <a:lstStyle/>
                    <a:p>
                      <a:endParaRPr lang="en-US" dirty="0"/>
                    </a:p>
                  </a:txBody>
                  <a:tcPr>
                    <a:solidFill>
                      <a:schemeClr val="tx2"/>
                    </a:solidFill>
                  </a:tcPr>
                </a:tc>
                <a:tc>
                  <a:txBody>
                    <a:bodyPr/>
                    <a:lstStyle/>
                    <a:p>
                      <a:r>
                        <a:rPr lang="en-US" dirty="0"/>
                        <a:t>Testable</a:t>
                      </a:r>
                    </a:p>
                  </a:txBody>
                  <a:tcPr>
                    <a:solidFill>
                      <a:schemeClr val="tx2"/>
                    </a:solidFill>
                  </a:tcPr>
                </a:tc>
                <a:tc>
                  <a:txBody>
                    <a:bodyPr/>
                    <a:lstStyle/>
                    <a:p>
                      <a:r>
                        <a:rPr lang="en-US" dirty="0"/>
                        <a:t>Assertions</a:t>
                      </a:r>
                    </a:p>
                  </a:txBody>
                  <a:tcPr>
                    <a:solidFill>
                      <a:schemeClr val="tx2"/>
                    </a:solidFill>
                  </a:tcPr>
                </a:tc>
                <a:tc>
                  <a:txBody>
                    <a:bodyPr/>
                    <a:lstStyle/>
                    <a:p>
                      <a:r>
                        <a:rPr lang="en-US" dirty="0"/>
                        <a:t>Organizational Practices</a:t>
                      </a:r>
                    </a:p>
                  </a:txBody>
                  <a:tcPr>
                    <a:solidFill>
                      <a:schemeClr val="tx2"/>
                    </a:solidFill>
                  </a:tcPr>
                </a:tc>
                <a:extLst>
                  <a:ext uri="{0D108BD9-81ED-4DB2-BD59-A6C34878D82A}">
                    <a16:rowId xmlns:a16="http://schemas.microsoft.com/office/drawing/2014/main" val="4172888764"/>
                  </a:ext>
                </a:extLst>
              </a:tr>
              <a:tr h="749514">
                <a:tc>
                  <a:txBody>
                    <a:bodyPr/>
                    <a:lstStyle/>
                    <a:p>
                      <a:r>
                        <a:rPr lang="en-US" dirty="0"/>
                        <a:t>Easy to implement</a:t>
                      </a:r>
                    </a:p>
                  </a:txBody>
                  <a:tcPr/>
                </a:tc>
                <a:tc>
                  <a:txBody>
                    <a:bodyPr/>
                    <a:lstStyle/>
                    <a:p>
                      <a:r>
                        <a:rPr lang="en-US" dirty="0"/>
                        <a:t>Bronze</a:t>
                      </a:r>
                    </a:p>
                  </a:txBody>
                  <a:tcPr/>
                </a:tc>
                <a:tc>
                  <a:txBody>
                    <a:bodyPr/>
                    <a:lstStyle/>
                    <a:p>
                      <a:r>
                        <a:rPr lang="en-US" dirty="0"/>
                        <a:t>Some Bronze</a:t>
                      </a:r>
                    </a:p>
                    <a:p>
                      <a:r>
                        <a:rPr lang="en-US" dirty="0"/>
                        <a:t>Some Silver</a:t>
                      </a:r>
                    </a:p>
                  </a:txBody>
                  <a:tcPr/>
                </a:tc>
                <a:tc>
                  <a:txBody>
                    <a:bodyPr/>
                    <a:lstStyle/>
                    <a:p>
                      <a:r>
                        <a:rPr lang="en-US" dirty="0"/>
                        <a:t>Some Silver</a:t>
                      </a:r>
                    </a:p>
                  </a:txBody>
                  <a:tcPr/>
                </a:tc>
                <a:extLst>
                  <a:ext uri="{0D108BD9-81ED-4DB2-BD59-A6C34878D82A}">
                    <a16:rowId xmlns:a16="http://schemas.microsoft.com/office/drawing/2014/main" val="3237963187"/>
                  </a:ext>
                </a:extLst>
              </a:tr>
              <a:tr h="749514">
                <a:tc>
                  <a:txBody>
                    <a:bodyPr/>
                    <a:lstStyle/>
                    <a:p>
                      <a:r>
                        <a:rPr lang="en-US" dirty="0"/>
                        <a:t>More difficult to implement</a:t>
                      </a:r>
                    </a:p>
                  </a:txBody>
                  <a:tcPr/>
                </a:tc>
                <a:tc>
                  <a:txBody>
                    <a:bodyPr/>
                    <a:lstStyle/>
                    <a:p>
                      <a:r>
                        <a:rPr lang="en-US" dirty="0"/>
                        <a:t>Some Bronze</a:t>
                      </a:r>
                    </a:p>
                    <a:p>
                      <a:r>
                        <a:rPr lang="en-US" dirty="0"/>
                        <a:t>Some Silver</a:t>
                      </a:r>
                    </a:p>
                    <a:p>
                      <a:endParaRPr lang="en-US" dirty="0"/>
                    </a:p>
                  </a:txBody>
                  <a:tcPr/>
                </a:tc>
                <a:tc>
                  <a:txBody>
                    <a:bodyPr/>
                    <a:lstStyle/>
                    <a:p>
                      <a:r>
                        <a:rPr lang="en-US" dirty="0"/>
                        <a:t>Some Bronze</a:t>
                      </a:r>
                    </a:p>
                    <a:p>
                      <a:r>
                        <a:rPr lang="en-US" dirty="0"/>
                        <a:t>Some Silver</a:t>
                      </a:r>
                    </a:p>
                    <a:p>
                      <a:endParaRPr lang="en-US" dirty="0"/>
                    </a:p>
                  </a:txBody>
                  <a:tcPr/>
                </a:tc>
                <a:tc>
                  <a:txBody>
                    <a:bodyPr/>
                    <a:lstStyle/>
                    <a:p>
                      <a:r>
                        <a:rPr lang="en-US" dirty="0"/>
                        <a:t>Some Silver</a:t>
                      </a:r>
                    </a:p>
                    <a:p>
                      <a:r>
                        <a:rPr lang="en-US" dirty="0"/>
                        <a:t>Some Gold</a:t>
                      </a:r>
                    </a:p>
                  </a:txBody>
                  <a:tcPr/>
                </a:tc>
                <a:extLst>
                  <a:ext uri="{0D108BD9-81ED-4DB2-BD59-A6C34878D82A}">
                    <a16:rowId xmlns:a16="http://schemas.microsoft.com/office/drawing/2014/main" val="2580801740"/>
                  </a:ext>
                </a:extLst>
              </a:tr>
              <a:tr h="618872">
                <a:tc>
                  <a:txBody>
                    <a:bodyPr/>
                    <a:lstStyle/>
                    <a:p>
                      <a:r>
                        <a:rPr lang="en-US" dirty="0"/>
                        <a:t>Difficult or cost prohibitive to implement</a:t>
                      </a:r>
                    </a:p>
                  </a:txBody>
                  <a:tcPr/>
                </a:tc>
                <a:tc>
                  <a:txBody>
                    <a:bodyPr/>
                    <a:lstStyle/>
                    <a:p>
                      <a:r>
                        <a:rPr lang="en-US" dirty="0"/>
                        <a:t>Gold</a:t>
                      </a:r>
                    </a:p>
                  </a:txBody>
                  <a:tcPr/>
                </a:tc>
                <a:tc>
                  <a:txBody>
                    <a:bodyPr/>
                    <a:lstStyle/>
                    <a:p>
                      <a:r>
                        <a:rPr lang="en-US" dirty="0"/>
                        <a:t>Gold</a:t>
                      </a:r>
                    </a:p>
                  </a:txBody>
                  <a:tcPr/>
                </a:tc>
                <a:tc>
                  <a:txBody>
                    <a:bodyPr/>
                    <a:lstStyle/>
                    <a:p>
                      <a:r>
                        <a:rPr lang="en-US" dirty="0"/>
                        <a:t>Gold</a:t>
                      </a:r>
                    </a:p>
                  </a:txBody>
                  <a:tcPr/>
                </a:tc>
                <a:extLst>
                  <a:ext uri="{0D108BD9-81ED-4DB2-BD59-A6C34878D82A}">
                    <a16:rowId xmlns:a16="http://schemas.microsoft.com/office/drawing/2014/main" val="1416537146"/>
                  </a:ext>
                </a:extLst>
              </a:tr>
            </a:tbl>
          </a:graphicData>
        </a:graphic>
      </p:graphicFrame>
      <p:sp>
        <p:nvSpPr>
          <p:cNvPr id="254" name="Google Shape;254;p40"/>
          <p:cNvSpPr txBox="1">
            <a:spLocks noGrp="1"/>
          </p:cNvSpPr>
          <p:nvPr>
            <p:ph type="sldNum" sz="quarter" idx="12"/>
          </p:nvPr>
        </p:nvSpPr>
        <p:spPr>
          <a:prstGeom prst="rect">
            <a:avLst/>
          </a:prstGeom>
        </p:spPr>
        <p:txBody>
          <a:bodyPr spcFirstLastPara="1" vert="horz" wrap="square" lIns="121900" tIns="121900" rIns="121900" bIns="121900" rtlCol="0" anchor="ctr" anchorCtr="0">
            <a:normAutofit fontScale="85000" lnSpcReduction="20000"/>
          </a:bodyPr>
          <a:lstStyle/>
          <a:p>
            <a:fld id="{00000000-1234-1234-1234-123412341234}" type="slidenum">
              <a:rPr lang="en"/>
              <a:pPr/>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39F1-B529-ECC2-5D3F-D4237CFEA9E6}"/>
              </a:ext>
            </a:extLst>
          </p:cNvPr>
          <p:cNvSpPr>
            <a:spLocks noGrp="1"/>
          </p:cNvSpPr>
          <p:nvPr>
            <p:ph type="title"/>
          </p:nvPr>
        </p:nvSpPr>
        <p:spPr>
          <a:xfrm>
            <a:off x="1066800" y="274917"/>
            <a:ext cx="10058400" cy="702302"/>
          </a:xfrm>
        </p:spPr>
        <p:txBody>
          <a:bodyPr spcFirstLastPara="1" vert="horz" wrap="square" lIns="91425" tIns="91425" rIns="91425" bIns="91425" rtlCol="0" anchor="t" anchorCtr="0">
            <a:noAutofit/>
          </a:bodyPr>
          <a:lstStyle/>
          <a:p>
            <a:pPr>
              <a:spcBef>
                <a:spcPts val="0"/>
              </a:spcBef>
              <a:buSzPts val="2800"/>
            </a:pPr>
            <a:r>
              <a:rPr lang="en-US" b="1" dirty="0">
                <a:solidFill>
                  <a:schemeClr val="accent1">
                    <a:lumMod val="50000"/>
                  </a:schemeClr>
                </a:solidFill>
              </a:rPr>
              <a:t>Other Concepts Being Discussed</a:t>
            </a:r>
          </a:p>
        </p:txBody>
      </p:sp>
      <p:sp>
        <p:nvSpPr>
          <p:cNvPr id="3" name="Content Placeholder 2">
            <a:extLst>
              <a:ext uri="{FF2B5EF4-FFF2-40B4-BE49-F238E27FC236}">
                <a16:creationId xmlns:a16="http://schemas.microsoft.com/office/drawing/2014/main" id="{B00F9585-A609-9A01-A592-31FA3E5F307D}"/>
              </a:ext>
            </a:extLst>
          </p:cNvPr>
          <p:cNvSpPr>
            <a:spLocks noGrp="1"/>
          </p:cNvSpPr>
          <p:nvPr>
            <p:ph idx="1"/>
          </p:nvPr>
        </p:nvSpPr>
        <p:spPr>
          <a:xfrm>
            <a:off x="986245" y="1134338"/>
            <a:ext cx="10515600" cy="4589323"/>
          </a:xfrm>
        </p:spPr>
        <p:txBody>
          <a:bodyPr spcFirstLastPara="1" vert="horz" wrap="square" lIns="91425" tIns="91425" rIns="91425" bIns="91425" rtlCol="0" anchor="t" anchorCtr="0">
            <a:noAutofit/>
          </a:bodyPr>
          <a:lstStyle/>
          <a:p>
            <a:pPr marL="609585" indent="-457189" fontAlgn="base">
              <a:lnSpc>
                <a:spcPct val="100000"/>
              </a:lnSpc>
              <a:spcBef>
                <a:spcPts val="0"/>
              </a:spcBef>
              <a:spcAft>
                <a:spcPts val="400"/>
              </a:spcAft>
              <a:buClr>
                <a:schemeClr val="tx2"/>
              </a:buClr>
              <a:buSzPts val="1800"/>
              <a:buChar char="●"/>
            </a:pPr>
            <a:r>
              <a:rPr lang="en-US" sz="3200" dirty="0">
                <a:solidFill>
                  <a:schemeClr val="tx1"/>
                </a:solidFill>
              </a:rPr>
              <a:t>Stackable Outcomes – Consolidating all related outcomes in a single location to encourage adopt</a:t>
            </a:r>
          </a:p>
          <a:p>
            <a:pPr marL="609585" indent="-457189" fontAlgn="base">
              <a:lnSpc>
                <a:spcPct val="100000"/>
              </a:lnSpc>
              <a:spcBef>
                <a:spcPts val="0"/>
              </a:spcBef>
              <a:spcAft>
                <a:spcPts val="400"/>
              </a:spcAft>
              <a:buClr>
                <a:schemeClr val="tx2"/>
              </a:buClr>
              <a:buSzPts val="1800"/>
              <a:buChar char="●"/>
            </a:pPr>
            <a:r>
              <a:rPr lang="en-US" sz="3200" dirty="0">
                <a:solidFill>
                  <a:schemeClr val="tx1"/>
                </a:solidFill>
              </a:rPr>
              <a:t>Adjectival Ratings – Using a 1-5 scale instead of or in addition to pass/fail</a:t>
            </a:r>
          </a:p>
          <a:p>
            <a:pPr marL="609585" indent="-457189" fontAlgn="base">
              <a:lnSpc>
                <a:spcPct val="100000"/>
              </a:lnSpc>
              <a:spcBef>
                <a:spcPts val="0"/>
              </a:spcBef>
              <a:spcAft>
                <a:spcPts val="400"/>
              </a:spcAft>
              <a:buClr>
                <a:schemeClr val="tx2"/>
              </a:buClr>
              <a:buSzPts val="1800"/>
              <a:buChar char="●"/>
            </a:pPr>
            <a:r>
              <a:rPr lang="en-US" sz="3200" dirty="0">
                <a:solidFill>
                  <a:schemeClr val="tx1"/>
                </a:solidFill>
              </a:rPr>
              <a:t>Issue Severity – Can issues be ranked less critical than others? </a:t>
            </a:r>
          </a:p>
        </p:txBody>
      </p:sp>
      <p:sp>
        <p:nvSpPr>
          <p:cNvPr id="4" name="Slide Number Placeholder 3">
            <a:extLst>
              <a:ext uri="{FF2B5EF4-FFF2-40B4-BE49-F238E27FC236}">
                <a16:creationId xmlns:a16="http://schemas.microsoft.com/office/drawing/2014/main" id="{1102FF64-95BB-518B-75E5-83807BBEC3E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extLst>
      <p:ext uri="{BB962C8B-B14F-4D97-AF65-F5344CB8AC3E}">
        <p14:creationId xmlns:p14="http://schemas.microsoft.com/office/powerpoint/2010/main" val="1693906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A400D-F10E-DD99-18A0-983FDA99C20E}"/>
              </a:ext>
            </a:extLst>
          </p:cNvPr>
          <p:cNvSpPr>
            <a:spLocks noGrp="1"/>
          </p:cNvSpPr>
          <p:nvPr>
            <p:ph type="title"/>
          </p:nvPr>
        </p:nvSpPr>
        <p:spPr>
          <a:xfrm>
            <a:off x="950383" y="228600"/>
            <a:ext cx="10515600" cy="457200"/>
          </a:xfrm>
        </p:spPr>
        <p:txBody>
          <a:bodyPr spcFirstLastPara="1" vert="horz" wrap="square" lIns="91425" tIns="91425" rIns="91425" bIns="91425" rtlCol="0" anchor="t" anchorCtr="0">
            <a:noAutofit/>
          </a:bodyPr>
          <a:lstStyle/>
          <a:p>
            <a:pPr>
              <a:lnSpc>
                <a:spcPct val="85000"/>
              </a:lnSpc>
              <a:buSzPts val="2800"/>
            </a:pPr>
            <a:r>
              <a:rPr lang="en-US" b="1" dirty="0">
                <a:solidFill>
                  <a:schemeClr val="accent1">
                    <a:lumMod val="50000"/>
                  </a:schemeClr>
                </a:solidFill>
              </a:rPr>
              <a:t>Take Aways</a:t>
            </a:r>
          </a:p>
        </p:txBody>
      </p:sp>
      <p:sp>
        <p:nvSpPr>
          <p:cNvPr id="3" name="Text Placeholder 2">
            <a:extLst>
              <a:ext uri="{FF2B5EF4-FFF2-40B4-BE49-F238E27FC236}">
                <a16:creationId xmlns:a16="http://schemas.microsoft.com/office/drawing/2014/main" id="{514E7DBC-1422-F781-1CE6-07E820F9492C}"/>
              </a:ext>
            </a:extLst>
          </p:cNvPr>
          <p:cNvSpPr>
            <a:spLocks noGrp="1"/>
          </p:cNvSpPr>
          <p:nvPr>
            <p:ph type="body" idx="1"/>
          </p:nvPr>
        </p:nvSpPr>
        <p:spPr>
          <a:xfrm>
            <a:off x="838200" y="1127760"/>
            <a:ext cx="11277600" cy="4937760"/>
          </a:xfrm>
        </p:spPr>
        <p:txBody>
          <a:bodyPr spcFirstLastPara="1" vert="horz" wrap="square" lIns="91425" tIns="91425" rIns="91425" bIns="91425" rtlCol="0" anchor="t" anchorCtr="0">
            <a:noAutofit/>
          </a:bodyPr>
          <a:lstStyle/>
          <a:p>
            <a:pPr marL="609585" indent="-457189" fontAlgn="base">
              <a:spcBef>
                <a:spcPts val="0"/>
              </a:spcBef>
              <a:spcAft>
                <a:spcPts val="400"/>
              </a:spcAft>
              <a:buClr>
                <a:schemeClr val="tx2"/>
              </a:buClr>
              <a:buSzPts val="1800"/>
              <a:buFont typeface="Calibri" panose="020F0502020204030204" pitchFamily="34" charset="0"/>
              <a:buChar char="●"/>
            </a:pPr>
            <a:r>
              <a:rPr lang="en-US" sz="3200" dirty="0">
                <a:solidFill>
                  <a:schemeClr val="tx1"/>
                </a:solidFill>
                <a:latin typeface="+mn-lt"/>
                <a:ea typeface="+mn-ea"/>
                <a:cs typeface="+mn-cs"/>
              </a:rPr>
              <a:t>WCAG 2.2 is almost out, WCAG 3 is in process</a:t>
            </a:r>
          </a:p>
          <a:p>
            <a:pPr marL="609585" indent="-457189" fontAlgn="base">
              <a:spcBef>
                <a:spcPts val="0"/>
              </a:spcBef>
              <a:spcAft>
                <a:spcPts val="400"/>
              </a:spcAft>
              <a:buClr>
                <a:schemeClr val="tx2"/>
              </a:buClr>
              <a:buSzPts val="1800"/>
              <a:buFont typeface="Calibri" panose="020F0502020204030204" pitchFamily="34" charset="0"/>
              <a:buChar char="●"/>
            </a:pPr>
            <a:r>
              <a:rPr lang="en-US" sz="3200" dirty="0">
                <a:solidFill>
                  <a:schemeClr val="tx1"/>
                </a:solidFill>
                <a:latin typeface="+mn-lt"/>
                <a:ea typeface="+mn-ea"/>
                <a:cs typeface="+mn-cs"/>
              </a:rPr>
              <a:t>Continue using WCAG 2.x until WCAG 3 is complete</a:t>
            </a:r>
          </a:p>
          <a:p>
            <a:pPr marL="609585" indent="-457189" fontAlgn="base">
              <a:spcBef>
                <a:spcPts val="0"/>
              </a:spcBef>
              <a:spcAft>
                <a:spcPts val="400"/>
              </a:spcAft>
              <a:buClr>
                <a:schemeClr val="tx2"/>
              </a:buClr>
              <a:buSzPts val="1800"/>
              <a:buFont typeface="Calibri" panose="020F0502020204030204" pitchFamily="34" charset="0"/>
              <a:buChar char="●"/>
            </a:pPr>
            <a:r>
              <a:rPr lang="en-US" sz="3200" dirty="0">
                <a:solidFill>
                  <a:schemeClr val="tx1"/>
                </a:solidFill>
                <a:latin typeface="+mn-lt"/>
                <a:ea typeface="+mn-ea"/>
                <a:cs typeface="+mn-cs"/>
              </a:rPr>
              <a:t>We want your feedback!</a:t>
            </a:r>
          </a:p>
          <a:p>
            <a:pPr marL="1066785" lvl="2" indent="-457189" fontAlgn="base">
              <a:spcBef>
                <a:spcPts val="0"/>
              </a:spcBef>
              <a:spcAft>
                <a:spcPts val="400"/>
              </a:spcAft>
              <a:buClr>
                <a:schemeClr val="tx2"/>
              </a:buClr>
              <a:buSzPts val="1800"/>
              <a:buFont typeface="Calibri" panose="020F0502020204030204" pitchFamily="34" charset="0"/>
              <a:buChar char="●"/>
            </a:pPr>
            <a:r>
              <a:rPr lang="en-US" sz="3000" dirty="0">
                <a:solidFill>
                  <a:schemeClr val="tx1"/>
                </a:solidFill>
                <a:latin typeface="+mn-lt"/>
                <a:ea typeface="+mn-ea"/>
                <a:cs typeface="+mn-cs"/>
              </a:rPr>
              <a:t>You can follow the newest work in the editor’s draft and the more mature content in the working draft</a:t>
            </a:r>
          </a:p>
          <a:p>
            <a:pPr marL="1066785" lvl="2" indent="-457189" fontAlgn="base">
              <a:spcBef>
                <a:spcPts val="0"/>
              </a:spcBef>
              <a:spcAft>
                <a:spcPts val="400"/>
              </a:spcAft>
              <a:buClr>
                <a:schemeClr val="tx2"/>
              </a:buClr>
              <a:buSzPts val="1800"/>
              <a:buFont typeface="Calibri" panose="020F0502020204030204" pitchFamily="34" charset="0"/>
              <a:buChar char="●"/>
            </a:pPr>
            <a:r>
              <a:rPr lang="en-US" sz="3000" dirty="0">
                <a:solidFill>
                  <a:schemeClr val="tx1"/>
                </a:solidFill>
                <a:latin typeface="+mn-lt"/>
                <a:ea typeface="+mn-ea"/>
                <a:cs typeface="+mn-cs"/>
              </a:rPr>
              <a:t>Pay attention to the maturity level of material</a:t>
            </a:r>
          </a:p>
          <a:p>
            <a:pPr marL="1066785" lvl="2" indent="-457189" fontAlgn="base">
              <a:spcBef>
                <a:spcPts val="0"/>
              </a:spcBef>
              <a:spcAft>
                <a:spcPts val="400"/>
              </a:spcAft>
              <a:buClr>
                <a:schemeClr val="tx2"/>
              </a:buClr>
              <a:buSzPts val="1800"/>
              <a:buFont typeface="Calibri" panose="020F0502020204030204" pitchFamily="34" charset="0"/>
              <a:buChar char="●"/>
            </a:pPr>
            <a:r>
              <a:rPr lang="en-US" sz="3000" dirty="0">
                <a:solidFill>
                  <a:schemeClr val="tx1"/>
                </a:solidFill>
                <a:latin typeface="+mn-lt"/>
                <a:ea typeface="+mn-ea"/>
                <a:cs typeface="+mn-cs"/>
              </a:rPr>
              <a:t>Use GitHub or email to send us feedback</a:t>
            </a:r>
          </a:p>
          <a:p>
            <a:pPr marL="609585" indent="-457189" fontAlgn="base">
              <a:spcBef>
                <a:spcPts val="0"/>
              </a:spcBef>
              <a:spcAft>
                <a:spcPts val="400"/>
              </a:spcAft>
              <a:buClr>
                <a:schemeClr val="tx2"/>
              </a:buClr>
              <a:buSzPts val="1800"/>
              <a:buFont typeface="Calibri" panose="020F0502020204030204" pitchFamily="34" charset="0"/>
              <a:buChar char="●"/>
            </a:pPr>
            <a:r>
              <a:rPr lang="en-US" sz="3200" dirty="0">
                <a:solidFill>
                  <a:schemeClr val="tx1"/>
                </a:solidFill>
                <a:latin typeface="+mn-lt"/>
                <a:ea typeface="+mn-ea"/>
                <a:cs typeface="+mn-cs"/>
              </a:rPr>
              <a:t>Slides will be available at </a:t>
            </a:r>
            <a:r>
              <a:rPr lang="en-US" sz="3200" dirty="0" err="1">
                <a:solidFill>
                  <a:schemeClr val="tx1"/>
                </a:solidFill>
                <a:latin typeface="+mn-lt"/>
                <a:ea typeface="+mn-ea"/>
                <a:cs typeface="+mn-cs"/>
              </a:rPr>
              <a:t>whollyaccessible.org</a:t>
            </a:r>
            <a:r>
              <a:rPr lang="en-US" sz="3200" dirty="0">
                <a:solidFill>
                  <a:schemeClr val="tx1"/>
                </a:solidFill>
                <a:latin typeface="+mn-lt"/>
                <a:ea typeface="+mn-ea"/>
                <a:cs typeface="+mn-cs"/>
              </a:rPr>
              <a:t>  </a:t>
            </a:r>
          </a:p>
        </p:txBody>
      </p:sp>
      <p:sp>
        <p:nvSpPr>
          <p:cNvPr id="4" name="Slide Number Placeholder 3">
            <a:extLst>
              <a:ext uri="{FF2B5EF4-FFF2-40B4-BE49-F238E27FC236}">
                <a16:creationId xmlns:a16="http://schemas.microsoft.com/office/drawing/2014/main" id="{60CC048D-21E6-84D9-E389-00CD5C61821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Tree>
    <p:extLst>
      <p:ext uri="{BB962C8B-B14F-4D97-AF65-F5344CB8AC3E}">
        <p14:creationId xmlns:p14="http://schemas.microsoft.com/office/powerpoint/2010/main" val="60474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E460DD5-2097-6C77-82D1-AE74DF6BAB5C}"/>
              </a:ext>
            </a:extLst>
          </p:cNvPr>
          <p:cNvSpPr>
            <a:spLocks noGrp="1"/>
          </p:cNvSpPr>
          <p:nvPr>
            <p:ph type="title"/>
          </p:nvPr>
        </p:nvSpPr>
        <p:spPr/>
        <p:txBody>
          <a:bodyPr>
            <a:normAutofit/>
          </a:bodyPr>
          <a:lstStyle/>
          <a:p>
            <a:r>
              <a:rPr lang="en-US" sz="6600" b="1" dirty="0">
                <a:solidFill>
                  <a:schemeClr val="accent1">
                    <a:lumMod val="50000"/>
                  </a:schemeClr>
                </a:solidFill>
              </a:rPr>
              <a:t>Background</a:t>
            </a:r>
          </a:p>
        </p:txBody>
      </p:sp>
      <p:sp>
        <p:nvSpPr>
          <p:cNvPr id="8" name="Slide Number Placeholder 7">
            <a:extLst>
              <a:ext uri="{FF2B5EF4-FFF2-40B4-BE49-F238E27FC236}">
                <a16:creationId xmlns:a16="http://schemas.microsoft.com/office/drawing/2014/main" id="{67CE7506-0883-4DC4-211C-0DCAA26AA643}"/>
              </a:ext>
            </a:extLst>
          </p:cNvPr>
          <p:cNvSpPr>
            <a:spLocks noGrp="1"/>
          </p:cNvSpPr>
          <p:nvPr>
            <p:ph type="sldNum" idx="12"/>
          </p:nvPr>
        </p:nvSpPr>
        <p:spPr>
          <a:xfrm>
            <a:off x="11410600" y="6333200"/>
            <a:ext cx="731600" cy="524800"/>
          </a:xfrm>
        </p:spPr>
        <p:txBody>
          <a:bodyPr>
            <a:normAutofit/>
          </a:bodyPr>
          <a:lstStyle/>
          <a:p>
            <a:fld id="{00000000-1234-1234-1234-123412341234}" type="slidenum">
              <a:rPr lang="en" sz="1200" smtClean="0"/>
              <a:pPr/>
              <a:t>3</a:t>
            </a:fld>
            <a:endParaRPr lang="en" sz="1200" dirty="0"/>
          </a:p>
        </p:txBody>
      </p:sp>
    </p:spTree>
    <p:extLst>
      <p:ext uri="{BB962C8B-B14F-4D97-AF65-F5344CB8AC3E}">
        <p14:creationId xmlns:p14="http://schemas.microsoft.com/office/powerpoint/2010/main" val="40168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DDB6B-35F0-F72A-CB85-513BB80EAFCD}"/>
              </a:ext>
            </a:extLst>
          </p:cNvPr>
          <p:cNvSpPr>
            <a:spLocks noGrp="1"/>
          </p:cNvSpPr>
          <p:nvPr>
            <p:ph type="title"/>
          </p:nvPr>
        </p:nvSpPr>
        <p:spPr>
          <a:xfrm>
            <a:off x="948267" y="267976"/>
            <a:ext cx="10109201" cy="763600"/>
          </a:xfrm>
        </p:spPr>
        <p:txBody>
          <a:bodyPr>
            <a:normAutofit fontScale="90000"/>
          </a:bodyPr>
          <a:lstStyle/>
          <a:p>
            <a:r>
              <a:rPr lang="en-US" b="1" dirty="0">
                <a:solidFill>
                  <a:schemeClr val="accent1">
                    <a:lumMod val="50000"/>
                  </a:schemeClr>
                </a:solidFill>
              </a:rPr>
              <a:t>Why do standards evolve?</a:t>
            </a:r>
          </a:p>
        </p:txBody>
      </p:sp>
      <p:sp>
        <p:nvSpPr>
          <p:cNvPr id="3" name="Content Placeholder 2">
            <a:extLst>
              <a:ext uri="{FF2B5EF4-FFF2-40B4-BE49-F238E27FC236}">
                <a16:creationId xmlns:a16="http://schemas.microsoft.com/office/drawing/2014/main" id="{60362CBA-F591-5A56-59D9-39C576B6FF8C}"/>
              </a:ext>
            </a:extLst>
          </p:cNvPr>
          <p:cNvSpPr>
            <a:spLocks noGrp="1"/>
          </p:cNvSpPr>
          <p:nvPr>
            <p:ph type="body" idx="1"/>
          </p:nvPr>
        </p:nvSpPr>
        <p:spPr/>
        <p:txBody>
          <a:bodyPr>
            <a:normAutofit/>
          </a:bodyPr>
          <a:lstStyle/>
          <a:p>
            <a:pPr>
              <a:spcBef>
                <a:spcPts val="600"/>
              </a:spcBef>
              <a:spcAft>
                <a:spcPts val="600"/>
              </a:spcAft>
              <a:buClr>
                <a:schemeClr val="tx2"/>
              </a:buClr>
            </a:pPr>
            <a:r>
              <a:rPr lang="en-US" sz="3200" dirty="0">
                <a:solidFill>
                  <a:schemeClr val="tx1">
                    <a:lumMod val="95000"/>
                    <a:lumOff val="5000"/>
                  </a:schemeClr>
                </a:solidFill>
              </a:rPr>
              <a:t>Standards evolve because they do not fully meet the needs they were written to address</a:t>
            </a:r>
          </a:p>
          <a:p>
            <a:pPr lvl="1">
              <a:spcBef>
                <a:spcPts val="600"/>
              </a:spcBef>
              <a:spcAft>
                <a:spcPts val="600"/>
              </a:spcAft>
              <a:buClr>
                <a:schemeClr val="tx2"/>
              </a:buClr>
            </a:pPr>
            <a:r>
              <a:rPr lang="en-US" sz="3200" dirty="0">
                <a:solidFill>
                  <a:schemeClr val="tx1">
                    <a:lumMod val="95000"/>
                    <a:lumOff val="5000"/>
                  </a:schemeClr>
                </a:solidFill>
              </a:rPr>
              <a:t>Technology changes</a:t>
            </a:r>
          </a:p>
          <a:p>
            <a:pPr lvl="2">
              <a:spcBef>
                <a:spcPts val="600"/>
              </a:spcBef>
              <a:spcAft>
                <a:spcPts val="600"/>
              </a:spcAft>
              <a:buClr>
                <a:schemeClr val="tx2"/>
              </a:buClr>
            </a:pPr>
            <a:r>
              <a:rPr lang="en-US" sz="3200" dirty="0">
                <a:solidFill>
                  <a:schemeClr val="tx1">
                    <a:lumMod val="95000"/>
                    <a:lumOff val="5000"/>
                  </a:schemeClr>
                </a:solidFill>
              </a:rPr>
              <a:t>Mobile, touch screens, augmented reality, virtual reality</a:t>
            </a:r>
          </a:p>
          <a:p>
            <a:pPr lvl="1">
              <a:spcBef>
                <a:spcPts val="600"/>
              </a:spcBef>
              <a:spcAft>
                <a:spcPts val="600"/>
              </a:spcAft>
              <a:buClr>
                <a:schemeClr val="tx2"/>
              </a:buClr>
            </a:pPr>
            <a:r>
              <a:rPr lang="en-US" sz="3200" dirty="0">
                <a:solidFill>
                  <a:schemeClr val="tx1">
                    <a:lumMod val="95000"/>
                    <a:lumOff val="5000"/>
                  </a:schemeClr>
                </a:solidFill>
              </a:rPr>
              <a:t>The need was not met fully in the first place</a:t>
            </a:r>
          </a:p>
          <a:p>
            <a:pPr lvl="1">
              <a:spcBef>
                <a:spcPts val="600"/>
              </a:spcBef>
              <a:spcAft>
                <a:spcPts val="600"/>
              </a:spcAft>
              <a:buClr>
                <a:schemeClr val="tx2"/>
              </a:buClr>
            </a:pPr>
            <a:r>
              <a:rPr lang="en-US" sz="3200" dirty="0">
                <a:solidFill>
                  <a:schemeClr val="tx1">
                    <a:lumMod val="95000"/>
                    <a:lumOff val="5000"/>
                  </a:schemeClr>
                </a:solidFill>
              </a:rPr>
              <a:t>Experience and lessons learned over time help us develop a more comprehensive standard</a:t>
            </a:r>
          </a:p>
        </p:txBody>
      </p:sp>
      <p:sp>
        <p:nvSpPr>
          <p:cNvPr id="4" name="Slide Number Placeholder 3">
            <a:extLst>
              <a:ext uri="{FF2B5EF4-FFF2-40B4-BE49-F238E27FC236}">
                <a16:creationId xmlns:a16="http://schemas.microsoft.com/office/drawing/2014/main" id="{8B09CFF6-47AA-0A38-1E36-DBC5D98551D8}"/>
              </a:ext>
            </a:extLst>
          </p:cNvPr>
          <p:cNvSpPr>
            <a:spLocks noGrp="1"/>
          </p:cNvSpPr>
          <p:nvPr>
            <p:ph type="sldNum" idx="12"/>
          </p:nvPr>
        </p:nvSpPr>
        <p:spPr>
          <a:xfrm>
            <a:off x="11296611" y="6333200"/>
            <a:ext cx="731600" cy="524800"/>
          </a:xfrm>
        </p:spPr>
        <p:txBody>
          <a:bodyPr>
            <a:normAutofit/>
          </a:bodyPr>
          <a:lstStyle/>
          <a:p>
            <a:fld id="{00000000-1234-1234-1234-123412341234}" type="slidenum">
              <a:rPr lang="en" sz="1200" smtClean="0"/>
              <a:pPr/>
              <a:t>4</a:t>
            </a:fld>
            <a:endParaRPr lang="en" sz="1200" dirty="0"/>
          </a:p>
        </p:txBody>
      </p:sp>
    </p:spTree>
    <p:extLst>
      <p:ext uri="{BB962C8B-B14F-4D97-AF65-F5344CB8AC3E}">
        <p14:creationId xmlns:p14="http://schemas.microsoft.com/office/powerpoint/2010/main" val="11089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4F26-1170-3469-5546-293CA7F7EFC8}"/>
              </a:ext>
            </a:extLst>
          </p:cNvPr>
          <p:cNvSpPr>
            <a:spLocks noGrp="1"/>
          </p:cNvSpPr>
          <p:nvPr>
            <p:ph type="title"/>
          </p:nvPr>
        </p:nvSpPr>
        <p:spPr>
          <a:xfrm>
            <a:off x="999066" y="328928"/>
            <a:ext cx="10297545" cy="763600"/>
          </a:xfrm>
        </p:spPr>
        <p:txBody>
          <a:bodyPr spcFirstLastPara="1" vert="horz" wrap="square" lIns="91425" tIns="91425" rIns="91425" bIns="91425" rtlCol="0" anchor="t" anchorCtr="0">
            <a:normAutofit fontScale="90000"/>
          </a:bodyPr>
          <a:lstStyle/>
          <a:p>
            <a:r>
              <a:rPr lang="en-US" b="1" dirty="0">
                <a:solidFill>
                  <a:schemeClr val="accent1">
                    <a:lumMod val="50000"/>
                  </a:schemeClr>
                </a:solidFill>
              </a:rPr>
              <a:t>WCAG 2.x has constraints</a:t>
            </a:r>
          </a:p>
        </p:txBody>
      </p:sp>
      <p:sp>
        <p:nvSpPr>
          <p:cNvPr id="3" name="Content Placeholder 2">
            <a:extLst>
              <a:ext uri="{FF2B5EF4-FFF2-40B4-BE49-F238E27FC236}">
                <a16:creationId xmlns:a16="http://schemas.microsoft.com/office/drawing/2014/main" id="{C6B04F92-C71C-6994-7E49-6281884F73B4}"/>
              </a:ext>
            </a:extLst>
          </p:cNvPr>
          <p:cNvSpPr>
            <a:spLocks noGrp="1"/>
          </p:cNvSpPr>
          <p:nvPr>
            <p:ph type="body" idx="1"/>
          </p:nvPr>
        </p:nvSpPr>
        <p:spPr>
          <a:xfrm>
            <a:off x="840920" y="1191740"/>
            <a:ext cx="10205359" cy="4926671"/>
          </a:xfrm>
        </p:spPr>
        <p:txBody>
          <a:bodyPr>
            <a:normAutofit/>
          </a:bodyPr>
          <a:lstStyle/>
          <a:p>
            <a:pPr>
              <a:spcBef>
                <a:spcPts val="600"/>
              </a:spcBef>
              <a:spcAft>
                <a:spcPts val="600"/>
              </a:spcAft>
              <a:buClr>
                <a:schemeClr val="tx2"/>
              </a:buClr>
            </a:pPr>
            <a:r>
              <a:rPr lang="en-US" sz="3200" dirty="0">
                <a:solidFill>
                  <a:schemeClr val="tx1">
                    <a:lumMod val="95000"/>
                    <a:lumOff val="5000"/>
                  </a:schemeClr>
                </a:solidFill>
              </a:rPr>
              <a:t>Testing occurs at the component or view level</a:t>
            </a:r>
          </a:p>
          <a:p>
            <a:pPr lvl="1">
              <a:spcBef>
                <a:spcPts val="600"/>
              </a:spcBef>
              <a:spcAft>
                <a:spcPts val="600"/>
              </a:spcAft>
              <a:buClr>
                <a:schemeClr val="tx2"/>
              </a:buClr>
            </a:pPr>
            <a:r>
              <a:rPr lang="en-US" sz="3200" dirty="0">
                <a:solidFill>
                  <a:schemeClr val="tx1">
                    <a:lumMod val="95000"/>
                    <a:lumOff val="5000"/>
                  </a:schemeClr>
                </a:solidFill>
              </a:rPr>
              <a:t>Limited concepts of user process and “Set of webpages”</a:t>
            </a:r>
          </a:p>
          <a:p>
            <a:pPr>
              <a:spcBef>
                <a:spcPts val="600"/>
              </a:spcBef>
              <a:spcAft>
                <a:spcPts val="600"/>
              </a:spcAft>
              <a:buClr>
                <a:schemeClr val="tx2"/>
              </a:buClr>
            </a:pPr>
            <a:r>
              <a:rPr lang="en-US" sz="3200" dirty="0">
                <a:solidFill>
                  <a:schemeClr val="tx1">
                    <a:lumMod val="95000"/>
                    <a:lumOff val="5000"/>
                  </a:schemeClr>
                </a:solidFill>
              </a:rPr>
              <a:t>Limited ability to test based on context (Example: English vs. Hebrew)</a:t>
            </a:r>
          </a:p>
          <a:p>
            <a:pPr>
              <a:spcBef>
                <a:spcPts val="600"/>
              </a:spcBef>
              <a:spcAft>
                <a:spcPts val="600"/>
              </a:spcAft>
              <a:buClr>
                <a:schemeClr val="tx2"/>
              </a:buClr>
            </a:pPr>
            <a:r>
              <a:rPr lang="en-US" sz="3200" dirty="0">
                <a:solidFill>
                  <a:schemeClr val="tx1">
                    <a:lumMod val="95000"/>
                    <a:lumOff val="5000"/>
                  </a:schemeClr>
                </a:solidFill>
              </a:rPr>
              <a:t>Backward compatibility – Normative content is set</a:t>
            </a:r>
          </a:p>
          <a:p>
            <a:pPr>
              <a:spcBef>
                <a:spcPts val="600"/>
              </a:spcBef>
              <a:spcAft>
                <a:spcPts val="600"/>
              </a:spcAft>
              <a:buClr>
                <a:schemeClr val="tx2"/>
              </a:buClr>
            </a:pPr>
            <a:r>
              <a:rPr lang="en-US" sz="3200" dirty="0">
                <a:solidFill>
                  <a:schemeClr val="tx1">
                    <a:lumMod val="95000"/>
                    <a:lumOff val="5000"/>
                  </a:schemeClr>
                </a:solidFill>
              </a:rPr>
              <a:t>Limitation: “Everyone knows it when they see it” but can’t test it within the 2.x framework</a:t>
            </a:r>
          </a:p>
        </p:txBody>
      </p:sp>
      <p:sp>
        <p:nvSpPr>
          <p:cNvPr id="4" name="TextBox 3">
            <a:extLst>
              <a:ext uri="{FF2B5EF4-FFF2-40B4-BE49-F238E27FC236}">
                <a16:creationId xmlns:a16="http://schemas.microsoft.com/office/drawing/2014/main" id="{8C8B1CDE-4A33-D2CE-DE88-C9278E3BE10F}"/>
              </a:ext>
            </a:extLst>
          </p:cNvPr>
          <p:cNvSpPr txBox="1"/>
          <p:nvPr/>
        </p:nvSpPr>
        <p:spPr>
          <a:xfrm>
            <a:off x="1382223" y="5632848"/>
            <a:ext cx="9732724" cy="584775"/>
          </a:xfrm>
          <a:prstGeom prst="rect">
            <a:avLst/>
          </a:prstGeom>
          <a:noFill/>
        </p:spPr>
        <p:txBody>
          <a:bodyPr wrap="square" rtlCol="0">
            <a:spAutoFit/>
          </a:bodyPr>
          <a:lstStyle/>
          <a:p>
            <a:pPr algn="ctr"/>
            <a:r>
              <a:rPr lang="en-US" sz="3200" b="1" dirty="0">
                <a:solidFill>
                  <a:schemeClr val="accent1">
                    <a:lumMod val="50000"/>
                  </a:schemeClr>
                </a:solidFill>
              </a:rPr>
              <a:t>This is both a good and bad thing</a:t>
            </a:r>
          </a:p>
        </p:txBody>
      </p:sp>
      <p:sp>
        <p:nvSpPr>
          <p:cNvPr id="5" name="Slide Number Placeholder 4">
            <a:extLst>
              <a:ext uri="{FF2B5EF4-FFF2-40B4-BE49-F238E27FC236}">
                <a16:creationId xmlns:a16="http://schemas.microsoft.com/office/drawing/2014/main" id="{E0322378-F952-F080-A474-78E1381E5105}"/>
              </a:ext>
            </a:extLst>
          </p:cNvPr>
          <p:cNvSpPr>
            <a:spLocks noGrp="1"/>
          </p:cNvSpPr>
          <p:nvPr>
            <p:ph type="sldNum" idx="12"/>
          </p:nvPr>
        </p:nvSpPr>
        <p:spPr>
          <a:xfrm>
            <a:off x="11460400" y="6333200"/>
            <a:ext cx="731600" cy="524800"/>
          </a:xfrm>
        </p:spPr>
        <p:txBody>
          <a:bodyPr>
            <a:normAutofit/>
          </a:bodyPr>
          <a:lstStyle/>
          <a:p>
            <a:fld id="{00000000-1234-1234-1234-123412341234}" type="slidenum">
              <a:rPr lang="en" sz="1200" smtClean="0"/>
              <a:pPr/>
              <a:t>5</a:t>
            </a:fld>
            <a:endParaRPr lang="en" sz="1200"/>
          </a:p>
        </p:txBody>
      </p:sp>
    </p:spTree>
    <p:extLst>
      <p:ext uri="{BB962C8B-B14F-4D97-AF65-F5344CB8AC3E}">
        <p14:creationId xmlns:p14="http://schemas.microsoft.com/office/powerpoint/2010/main" val="252269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538EB5-2331-5F10-5791-C2A4527803D6}"/>
              </a:ext>
            </a:extLst>
          </p:cNvPr>
          <p:cNvSpPr>
            <a:spLocks noGrp="1"/>
          </p:cNvSpPr>
          <p:nvPr>
            <p:ph type="title"/>
          </p:nvPr>
        </p:nvSpPr>
        <p:spPr>
          <a:xfrm>
            <a:off x="1036320" y="418282"/>
            <a:ext cx="10058400" cy="702302"/>
          </a:xfrm>
        </p:spPr>
        <p:txBody>
          <a:bodyPr/>
          <a:lstStyle/>
          <a:p>
            <a:r>
              <a:rPr lang="en-US" b="1" dirty="0">
                <a:solidFill>
                  <a:schemeClr val="accent1">
                    <a:lumMod val="50000"/>
                  </a:schemeClr>
                </a:solidFill>
              </a:rPr>
              <a:t>Timeline</a:t>
            </a:r>
          </a:p>
        </p:txBody>
      </p:sp>
      <p:sp>
        <p:nvSpPr>
          <p:cNvPr id="9" name="Text Placeholder 8">
            <a:extLst>
              <a:ext uri="{FF2B5EF4-FFF2-40B4-BE49-F238E27FC236}">
                <a16:creationId xmlns:a16="http://schemas.microsoft.com/office/drawing/2014/main" id="{16D8FC99-82B5-162A-0AAA-47E6FA93DD52}"/>
              </a:ext>
            </a:extLst>
          </p:cNvPr>
          <p:cNvSpPr>
            <a:spLocks noGrp="1"/>
          </p:cNvSpPr>
          <p:nvPr>
            <p:ph idx="1"/>
          </p:nvPr>
        </p:nvSpPr>
        <p:spPr>
          <a:xfrm>
            <a:off x="1097280" y="1159329"/>
            <a:ext cx="10058400" cy="5045528"/>
          </a:xfrm>
        </p:spPr>
        <p:txBody>
          <a:bodyPr spcFirstLastPara="1" vert="horz" wrap="square" lIns="91425" tIns="91425" rIns="91425" bIns="91425" rtlCol="0" anchor="t" anchorCtr="0">
            <a:normAutofit fontScale="85000" lnSpcReduction="10000"/>
          </a:bodyPr>
          <a:lstStyle/>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2400" dirty="0">
                <a:solidFill>
                  <a:schemeClr val="tx1">
                    <a:lumMod val="95000"/>
                    <a:lumOff val="5000"/>
                  </a:schemeClr>
                </a:solidFill>
                <a:latin typeface="+mn-lt"/>
                <a:ea typeface="+mn-ea"/>
                <a:cs typeface="+mn-cs"/>
              </a:rPr>
              <a:t>Late 2016/Early 2017: Silver Taskforce and Community Group Started</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2400" dirty="0">
                <a:solidFill>
                  <a:schemeClr val="tx1">
                    <a:lumMod val="95000"/>
                    <a:lumOff val="5000"/>
                  </a:schemeClr>
                </a:solidFill>
                <a:latin typeface="+mn-lt"/>
                <a:ea typeface="+mn-ea"/>
                <a:cs typeface="+mn-cs"/>
              </a:rPr>
              <a:t>2017-2021</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Research</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Architecture Design</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Requirements</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Conformance Prototypes</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Writing Process</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2400" dirty="0">
                <a:solidFill>
                  <a:schemeClr val="tx1">
                    <a:lumMod val="95000"/>
                    <a:lumOff val="5000"/>
                  </a:schemeClr>
                </a:solidFill>
                <a:latin typeface="+mn-lt"/>
                <a:ea typeface="+mn-ea"/>
                <a:cs typeface="+mn-cs"/>
              </a:rPr>
              <a:t>First Public Working Draft Published January 2021</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2400" dirty="0">
                <a:solidFill>
                  <a:schemeClr val="tx1">
                    <a:lumMod val="95000"/>
                    <a:lumOff val="5000"/>
                  </a:schemeClr>
                </a:solidFill>
                <a:latin typeface="+mn-lt"/>
                <a:ea typeface="+mn-ea"/>
                <a:cs typeface="+mn-cs"/>
              </a:rPr>
              <a:t>2021-2023 Revising approach based on feedback on draft</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Increasing public review</a:t>
            </a:r>
          </a:p>
          <a:p>
            <a:pPr marL="1219170" lvl="1" indent="-423323">
              <a:lnSpc>
                <a:spcPct val="90000"/>
              </a:lnSpc>
              <a:spcBef>
                <a:spcPts val="600"/>
              </a:spcBef>
              <a:spcAft>
                <a:spcPts val="600"/>
              </a:spcAft>
              <a:buClr>
                <a:schemeClr val="tx2"/>
              </a:buClr>
              <a:buSzPts val="1400"/>
              <a:buFont typeface="Calibri" pitchFamily="34" charset="0"/>
              <a:buChar char="○"/>
            </a:pPr>
            <a:r>
              <a:rPr lang="en-US" sz="2400" dirty="0">
                <a:solidFill>
                  <a:schemeClr val="tx1">
                    <a:lumMod val="95000"/>
                    <a:lumOff val="5000"/>
                  </a:schemeClr>
                </a:solidFill>
                <a:latin typeface="+mn-lt"/>
                <a:ea typeface="+mn-ea"/>
                <a:cs typeface="+mn-cs"/>
              </a:rPr>
              <a:t>Meet with regulators to get input on direction</a:t>
            </a:r>
          </a:p>
          <a:p>
            <a:pPr marL="609585" indent="-457189">
              <a:lnSpc>
                <a:spcPct val="90000"/>
              </a:lnSpc>
              <a:spcBef>
                <a:spcPts val="600"/>
              </a:spcBef>
              <a:spcAft>
                <a:spcPts val="600"/>
              </a:spcAft>
              <a:buClr>
                <a:schemeClr val="tx2"/>
              </a:buClr>
              <a:buSzPts val="1800"/>
              <a:buFont typeface="Calibri" panose="020F0502020204030204" pitchFamily="34" charset="0"/>
              <a:buChar char="●"/>
            </a:pPr>
            <a:r>
              <a:rPr lang="en-US" sz="2400" dirty="0">
                <a:solidFill>
                  <a:schemeClr val="tx1">
                    <a:lumMod val="95000"/>
                    <a:lumOff val="5000"/>
                  </a:schemeClr>
                </a:solidFill>
                <a:latin typeface="+mn-lt"/>
                <a:ea typeface="+mn-ea"/>
                <a:cs typeface="+mn-cs"/>
              </a:rPr>
              <a:t>2024 Approach to architecture, content, and conformance and schedule for completion</a:t>
            </a:r>
          </a:p>
        </p:txBody>
      </p:sp>
      <p:sp>
        <p:nvSpPr>
          <p:cNvPr id="5" name="Slide Number Placeholder 4">
            <a:extLst>
              <a:ext uri="{FF2B5EF4-FFF2-40B4-BE49-F238E27FC236}">
                <a16:creationId xmlns:a16="http://schemas.microsoft.com/office/drawing/2014/main" id="{73D80081-DB24-5E66-219A-BC6C46FA1282}"/>
              </a:ext>
            </a:extLst>
          </p:cNvPr>
          <p:cNvSpPr>
            <a:spLocks noGrp="1"/>
          </p:cNvSpPr>
          <p:nvPr>
            <p:ph type="sldNum" sz="quarter" idx="12"/>
          </p:nvPr>
        </p:nvSpPr>
        <p:spPr>
          <a:xfrm>
            <a:off x="10879975" y="6472045"/>
            <a:ext cx="1312025" cy="365125"/>
          </a:xfrm>
        </p:spPr>
        <p:txBody>
          <a:bodyPr/>
          <a:lstStyle/>
          <a:p>
            <a:pPr marL="0" lvl="0" indent="0" algn="r" rtl="0">
              <a:spcBef>
                <a:spcPts val="0"/>
              </a:spcBef>
              <a:spcAft>
                <a:spcPts val="0"/>
              </a:spcAft>
              <a:buNone/>
            </a:pPr>
            <a:fld id="{00000000-1234-1234-1234-123412341234}" type="slidenum">
              <a:rPr lang="en-US" sz="1200" smtClean="0"/>
              <a:t>6</a:t>
            </a:fld>
            <a:endParaRPr lang="en-US" sz="1200"/>
          </a:p>
        </p:txBody>
      </p:sp>
    </p:spTree>
    <p:extLst>
      <p:ext uri="{BB962C8B-B14F-4D97-AF65-F5344CB8AC3E}">
        <p14:creationId xmlns:p14="http://schemas.microsoft.com/office/powerpoint/2010/main" val="410910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978959" y="354236"/>
            <a:ext cx="10515600" cy="760281"/>
          </a:xfrm>
          <a:prstGeom prst="rect">
            <a:avLst/>
          </a:prstGeom>
        </p:spPr>
        <p:txBody>
          <a:bodyPr vert="horz" lIns="91440" tIns="45720" rIns="91440" bIns="45720" rtlCol="0" anchor="b">
            <a:noAutofit/>
          </a:bodyPr>
          <a:lstStyle/>
          <a:p>
            <a:pPr>
              <a:lnSpc>
                <a:spcPct val="85000"/>
              </a:lnSpc>
              <a:spcBef>
                <a:spcPct val="0"/>
              </a:spcBef>
            </a:pPr>
            <a:r>
              <a:rPr lang="en" b="1" dirty="0">
                <a:solidFill>
                  <a:schemeClr val="accent1">
                    <a:lumMod val="50000"/>
                  </a:schemeClr>
                </a:solidFill>
              </a:rPr>
              <a:t>Requirements (1 of 3) </a:t>
            </a:r>
            <a:endParaRPr b="1" dirty="0">
              <a:solidFill>
                <a:schemeClr val="accent1">
                  <a:lumMod val="50000"/>
                </a:schemeClr>
              </a:solidFill>
            </a:endParaRPr>
          </a:p>
        </p:txBody>
      </p:sp>
      <p:sp>
        <p:nvSpPr>
          <p:cNvPr id="138" name="Google Shape;138;p24"/>
          <p:cNvSpPr txBox="1">
            <a:spLocks noGrp="1"/>
          </p:cNvSpPr>
          <p:nvPr>
            <p:ph type="body" idx="1"/>
          </p:nvPr>
        </p:nvSpPr>
        <p:spPr>
          <a:xfrm>
            <a:off x="457200" y="1185863"/>
            <a:ext cx="11277600" cy="4937760"/>
          </a:xfrm>
          <a:prstGeom prst="rect">
            <a:avLst/>
          </a:prstGeom>
        </p:spPr>
        <p:txBody>
          <a:bodyPr spcFirstLastPara="1" wrap="square" lIns="121900" tIns="121900" rIns="121900" bIns="121900" anchor="t" anchorCtr="0">
            <a:noAutofit/>
          </a:bodyPr>
          <a:lstStyle/>
          <a:p>
            <a:pPr marL="0" indent="0">
              <a:lnSpc>
                <a:spcPct val="95000"/>
              </a:lnSpc>
              <a:buSzPts val="852"/>
              <a:buNone/>
            </a:pPr>
            <a:r>
              <a:rPr lang="en" sz="2000" b="1" dirty="0">
                <a:solidFill>
                  <a:schemeClr val="dk1"/>
                </a:solidFill>
              </a:rPr>
              <a:t>1. Multiple ways to measure</a:t>
            </a:r>
            <a:endParaRPr sz="2000" b="1" dirty="0">
              <a:solidFill>
                <a:schemeClr val="dk1"/>
              </a:solidFill>
            </a:endParaRPr>
          </a:p>
          <a:p>
            <a:pPr marL="0" indent="0">
              <a:lnSpc>
                <a:spcPct val="95000"/>
              </a:lnSpc>
              <a:spcBef>
                <a:spcPts val="1600"/>
              </a:spcBef>
              <a:buSzPts val="852"/>
              <a:buNone/>
            </a:pPr>
            <a:r>
              <a:rPr lang="en" sz="2000" dirty="0">
                <a:solidFill>
                  <a:schemeClr val="dk1"/>
                </a:solidFill>
              </a:rPr>
              <a:t>All WCAG 3.0 guidance has tests or procedures so that the results can be verified. In addition to the current true/false success criteria, other ways of measuring (for example, rubrics, sliding scale, task-completion, user research with people with disabilities, and more) can be used where appropriate so that more needs of people with disabilities can be included.</a:t>
            </a:r>
            <a:endParaRPr sz="2000" dirty="0">
              <a:solidFill>
                <a:schemeClr val="dk1"/>
              </a:solidFill>
            </a:endParaRPr>
          </a:p>
          <a:p>
            <a:pPr marL="0" indent="0">
              <a:lnSpc>
                <a:spcPct val="95000"/>
              </a:lnSpc>
              <a:spcBef>
                <a:spcPts val="1600"/>
              </a:spcBef>
              <a:buSzPts val="852"/>
              <a:buNone/>
            </a:pPr>
            <a:r>
              <a:rPr lang="en" sz="2000" b="1" dirty="0">
                <a:solidFill>
                  <a:schemeClr val="dk1"/>
                </a:solidFill>
              </a:rPr>
              <a:t>2. Flexible maintenance and extensibility</a:t>
            </a:r>
            <a:endParaRPr sz="2000" b="1" dirty="0">
              <a:solidFill>
                <a:schemeClr val="dk1"/>
              </a:solidFill>
            </a:endParaRPr>
          </a:p>
          <a:p>
            <a:pPr marL="0" indent="0">
              <a:lnSpc>
                <a:spcPct val="95000"/>
              </a:lnSpc>
              <a:spcBef>
                <a:spcPts val="1600"/>
              </a:spcBef>
              <a:buSzPts val="852"/>
              <a:buNone/>
            </a:pPr>
            <a:r>
              <a:rPr lang="en" sz="2000" dirty="0">
                <a:solidFill>
                  <a:schemeClr val="dk1"/>
                </a:solidFill>
              </a:rPr>
              <a:t>Create a maintenance and extensibility model for guidelines that can better meet the needs of people with disabilities using emerging technologies and interactions. The process of developing the guidance includes experts in the technology.</a:t>
            </a:r>
            <a:endParaRPr sz="2000" dirty="0">
              <a:solidFill>
                <a:schemeClr val="dk1"/>
              </a:solidFill>
            </a:endParaRPr>
          </a:p>
          <a:p>
            <a:pPr marL="0" indent="0">
              <a:lnSpc>
                <a:spcPct val="95000"/>
              </a:lnSpc>
              <a:spcBef>
                <a:spcPts val="1600"/>
              </a:spcBef>
              <a:buSzPts val="852"/>
              <a:buNone/>
            </a:pPr>
            <a:r>
              <a:rPr lang="en" sz="2000" b="1" dirty="0">
                <a:solidFill>
                  <a:schemeClr val="dk1"/>
                </a:solidFill>
              </a:rPr>
              <a:t>3. Multiple ways to display</a:t>
            </a:r>
            <a:endParaRPr sz="2000" b="1" dirty="0">
              <a:solidFill>
                <a:schemeClr val="dk1"/>
              </a:solidFill>
            </a:endParaRPr>
          </a:p>
          <a:p>
            <a:pPr marL="0" indent="0">
              <a:lnSpc>
                <a:spcPct val="95000"/>
              </a:lnSpc>
              <a:spcBef>
                <a:spcPts val="1600"/>
              </a:spcBef>
              <a:spcAft>
                <a:spcPts val="1600"/>
              </a:spcAft>
              <a:buSzPts val="852"/>
              <a:buNone/>
            </a:pPr>
            <a:r>
              <a:rPr lang="en" sz="2000" dirty="0">
                <a:solidFill>
                  <a:schemeClr val="dk1"/>
                </a:solidFill>
              </a:rPr>
              <a:t>Make the guidelines available in different accessible and usable ways or formats so the guidance can be customized by and for different audiences. 703-777-5144</a:t>
            </a:r>
            <a:endParaRPr sz="2000" dirty="0">
              <a:solidFill>
                <a:schemeClr val="dk1"/>
              </a:solidFill>
            </a:endParaRPr>
          </a:p>
        </p:txBody>
      </p:sp>
      <p:sp>
        <p:nvSpPr>
          <p:cNvPr id="139" name="Google Shape;139;p24"/>
          <p:cNvSpPr txBox="1">
            <a:spLocks noGrp="1"/>
          </p:cNvSpPr>
          <p:nvPr>
            <p:ph type="sldNum" idx="12"/>
          </p:nvPr>
        </p:nvSpPr>
        <p:spPr>
          <a:xfrm>
            <a:off x="11767127" y="6483003"/>
            <a:ext cx="268817" cy="268778"/>
          </a:xfrm>
          <a:prstGeom prst="rect">
            <a:avLst/>
          </a:prstGeom>
        </p:spPr>
        <p:txBody>
          <a:bodyPr spcFirstLastPara="1" wrap="square" lIns="121900" tIns="121900" rIns="121900" bIns="121900" anchor="ctr" anchorCtr="0">
            <a:noAutofit/>
          </a:bodyPr>
          <a:lstStyle/>
          <a:p>
            <a:pPr algn="r"/>
            <a:fld id="{00000000-1234-1234-1234-123412341234}" type="slidenum">
              <a:rPr lang="en" sz="1200">
                <a:solidFill>
                  <a:schemeClr val="bg1"/>
                </a:solidFill>
              </a:rPr>
              <a:pPr algn="r"/>
              <a:t>7</a:t>
            </a:fld>
            <a:endParaRPr sz="12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950383" y="223516"/>
            <a:ext cx="10515600" cy="890909"/>
          </a:xfrm>
          <a:prstGeom prst="rect">
            <a:avLst/>
          </a:prstGeom>
          <a:noFill/>
          <a:ln>
            <a:noFill/>
          </a:ln>
        </p:spPr>
        <p:txBody>
          <a:bodyPr spcFirstLastPara="1" vert="horz" wrap="square" lIns="91440" tIns="45720" rIns="91440" bIns="45720" rtlCol="0" anchor="b" anchorCtr="0">
            <a:noAutofit/>
          </a:bodyPr>
          <a:lstStyle/>
          <a:p>
            <a:pPr>
              <a:lnSpc>
                <a:spcPct val="85000"/>
              </a:lnSpc>
              <a:spcBef>
                <a:spcPct val="0"/>
              </a:spcBef>
            </a:pPr>
            <a:r>
              <a:rPr lang="en" b="1" dirty="0">
                <a:solidFill>
                  <a:schemeClr val="accent1">
                    <a:lumMod val="50000"/>
                  </a:schemeClr>
                </a:solidFill>
              </a:rPr>
              <a:t>Requirements (2 of 3)</a:t>
            </a:r>
            <a:endParaRPr b="1" dirty="0">
              <a:solidFill>
                <a:schemeClr val="accent1">
                  <a:lumMod val="50000"/>
                </a:schemeClr>
              </a:solidFill>
            </a:endParaRPr>
          </a:p>
        </p:txBody>
      </p:sp>
      <p:sp>
        <p:nvSpPr>
          <p:cNvPr id="145" name="Google Shape;145;p25"/>
          <p:cNvSpPr txBox="1">
            <a:spLocks noGrp="1"/>
          </p:cNvSpPr>
          <p:nvPr>
            <p:ph type="body" idx="1"/>
          </p:nvPr>
        </p:nvSpPr>
        <p:spPr>
          <a:xfrm>
            <a:off x="457200" y="1114425"/>
            <a:ext cx="11277600" cy="4937760"/>
          </a:xfrm>
          <a:prstGeom prst="rect">
            <a:avLst/>
          </a:prstGeom>
        </p:spPr>
        <p:txBody>
          <a:bodyPr spcFirstLastPara="1" wrap="square" lIns="121900" tIns="121900" rIns="121900" bIns="121900" anchor="t" anchorCtr="0">
            <a:noAutofit/>
          </a:bodyPr>
          <a:lstStyle/>
          <a:p>
            <a:pPr marL="0" indent="0">
              <a:lnSpc>
                <a:spcPct val="95000"/>
              </a:lnSpc>
              <a:spcBef>
                <a:spcPts val="400"/>
              </a:spcBef>
              <a:spcAft>
                <a:spcPts val="600"/>
              </a:spcAft>
              <a:buSzPts val="852"/>
              <a:buNone/>
            </a:pPr>
            <a:r>
              <a:rPr lang="en" sz="2000" b="1" dirty="0">
                <a:solidFill>
                  <a:schemeClr val="dk1"/>
                </a:solidFill>
              </a:rPr>
              <a:t>4. Technology Neutral</a:t>
            </a:r>
            <a:endParaRPr sz="2000" b="1" dirty="0">
              <a:solidFill>
                <a:schemeClr val="dk1"/>
              </a:solidFill>
            </a:endParaRPr>
          </a:p>
          <a:p>
            <a:pPr marL="0" indent="0">
              <a:spcBef>
                <a:spcPts val="600"/>
              </a:spcBef>
              <a:buNone/>
            </a:pPr>
            <a:r>
              <a:rPr lang="en" sz="2000" dirty="0">
                <a:solidFill>
                  <a:schemeClr val="dk1"/>
                </a:solidFill>
              </a:rPr>
              <a:t>Guidance should be expressed in generic terms so that they may apply to more than one platform or technology. The intent of technology-neutral wording is to provide the opportunity to apply the core guidelines to current and emerging technology, even if specific technical advice doesn't yet exist.</a:t>
            </a:r>
            <a:endParaRPr sz="2000" dirty="0">
              <a:solidFill>
                <a:schemeClr val="dk1"/>
              </a:solidFill>
            </a:endParaRPr>
          </a:p>
          <a:p>
            <a:pPr marL="0" indent="0">
              <a:lnSpc>
                <a:spcPct val="95000"/>
              </a:lnSpc>
              <a:spcBef>
                <a:spcPts val="1600"/>
              </a:spcBef>
              <a:spcAft>
                <a:spcPts val="600"/>
              </a:spcAft>
              <a:buSzPts val="852"/>
              <a:buNone/>
            </a:pPr>
            <a:r>
              <a:rPr lang="en" sz="2000" b="1" dirty="0">
                <a:solidFill>
                  <a:schemeClr val="dk1"/>
                </a:solidFill>
              </a:rPr>
              <a:t>5. Readability/Usability</a:t>
            </a:r>
            <a:endParaRPr sz="2000" b="1" dirty="0">
              <a:solidFill>
                <a:schemeClr val="dk1"/>
              </a:solidFill>
            </a:endParaRPr>
          </a:p>
          <a:p>
            <a:pPr marL="0" indent="0">
              <a:spcBef>
                <a:spcPts val="600"/>
              </a:spcBef>
              <a:buNone/>
            </a:pPr>
            <a:r>
              <a:rPr lang="en" sz="2000" dirty="0">
                <a:solidFill>
                  <a:schemeClr val="dk1"/>
                </a:solidFill>
              </a:rPr>
              <a:t>The core guidelines are understandable by a non-technical audience. Text and presentation are usable and understandable through the use of plain language, structure, and design.</a:t>
            </a:r>
            <a:endParaRPr sz="2000" dirty="0">
              <a:solidFill>
                <a:schemeClr val="dk1"/>
              </a:solidFill>
            </a:endParaRPr>
          </a:p>
          <a:p>
            <a:pPr marL="0" indent="0">
              <a:spcBef>
                <a:spcPts val="1600"/>
              </a:spcBef>
              <a:spcAft>
                <a:spcPts val="600"/>
              </a:spcAft>
              <a:buSzPts val="852"/>
              <a:buNone/>
            </a:pPr>
            <a:r>
              <a:rPr lang="en" sz="2000" b="1" dirty="0">
                <a:solidFill>
                  <a:schemeClr val="dk1"/>
                </a:solidFill>
              </a:rPr>
              <a:t>6. Regulatory Environment</a:t>
            </a:r>
            <a:endParaRPr sz="2000" b="1" dirty="0">
              <a:solidFill>
                <a:schemeClr val="dk1"/>
              </a:solidFill>
            </a:endParaRPr>
          </a:p>
          <a:p>
            <a:pPr marL="0" indent="0">
              <a:spcBef>
                <a:spcPts val="600"/>
              </a:spcBef>
              <a:buNone/>
            </a:pPr>
            <a:r>
              <a:rPr lang="en" sz="2000" dirty="0">
                <a:solidFill>
                  <a:schemeClr val="dk1"/>
                </a:solidFill>
              </a:rPr>
              <a:t>The Guidelines provide broad support, including:</a:t>
            </a:r>
            <a:endParaRPr sz="2000" dirty="0">
              <a:solidFill>
                <a:schemeClr val="dk1"/>
              </a:solidFill>
            </a:endParaRPr>
          </a:p>
          <a:p>
            <a:pPr marL="376777" indent="-342900">
              <a:spcBef>
                <a:spcPts val="600"/>
              </a:spcBef>
              <a:buClr>
                <a:schemeClr val="dk1"/>
              </a:buClr>
              <a:buSzPts val="1400"/>
            </a:pPr>
            <a:r>
              <a:rPr lang="en" sz="2000" dirty="0">
                <a:solidFill>
                  <a:schemeClr val="dk1"/>
                </a:solidFill>
              </a:rPr>
              <a:t>Structure, methodology, and content that facilitates adoption into law, regulation, or policy, and</a:t>
            </a:r>
            <a:endParaRPr sz="2000" dirty="0">
              <a:solidFill>
                <a:schemeClr val="dk1"/>
              </a:solidFill>
            </a:endParaRPr>
          </a:p>
          <a:p>
            <a:pPr marL="376777" indent="-342900">
              <a:spcBef>
                <a:spcPts val="600"/>
              </a:spcBef>
              <a:buClr>
                <a:schemeClr val="dk1"/>
              </a:buClr>
              <a:buSzPts val="1400"/>
            </a:pPr>
            <a:r>
              <a:rPr lang="en" sz="2000" dirty="0">
                <a:solidFill>
                  <a:schemeClr val="dk1"/>
                </a:solidFill>
              </a:rPr>
              <a:t>Clear intent and transparency as to purpose and goals, to assist when there are questions or controversy.</a:t>
            </a:r>
            <a:endParaRPr sz="2000" dirty="0">
              <a:solidFill>
                <a:schemeClr val="dk1"/>
              </a:solidFill>
            </a:endParaRPr>
          </a:p>
        </p:txBody>
      </p:sp>
      <p:sp>
        <p:nvSpPr>
          <p:cNvPr id="146" name="Google Shape;146;p25"/>
          <p:cNvSpPr txBox="1">
            <a:spLocks noGrp="1"/>
          </p:cNvSpPr>
          <p:nvPr>
            <p:ph type="sldNum" idx="12"/>
          </p:nvPr>
        </p:nvSpPr>
        <p:spPr>
          <a:xfrm>
            <a:off x="11826201" y="6456218"/>
            <a:ext cx="268817" cy="309418"/>
          </a:xfrm>
          <a:prstGeom prst="rect">
            <a:avLst/>
          </a:prstGeom>
        </p:spPr>
        <p:txBody>
          <a:bodyPr spcFirstLastPara="1" wrap="square" lIns="121900" tIns="121900" rIns="121900" bIns="121900" anchor="ctr" anchorCtr="0">
            <a:noAutofit/>
          </a:bodyPr>
          <a:lstStyle/>
          <a:p>
            <a:pPr algn="r"/>
            <a:fld id="{00000000-1234-1234-1234-123412341234}" type="slidenum">
              <a:rPr lang="en" sz="1200">
                <a:solidFill>
                  <a:schemeClr val="bg1"/>
                </a:solidFill>
              </a:rPr>
              <a:pPr algn="r"/>
              <a:t>8</a:t>
            </a:fld>
            <a:endParaRPr sz="1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950383" y="161830"/>
            <a:ext cx="10515600" cy="952595"/>
          </a:xfrm>
          <a:prstGeom prst="rect">
            <a:avLst/>
          </a:prstGeom>
          <a:noFill/>
          <a:ln>
            <a:noFill/>
          </a:ln>
        </p:spPr>
        <p:txBody>
          <a:bodyPr spcFirstLastPara="1" vert="horz" wrap="square" lIns="91440" tIns="45720" rIns="91440" bIns="45720" rtlCol="0" anchor="b" anchorCtr="0">
            <a:noAutofit/>
          </a:bodyPr>
          <a:lstStyle/>
          <a:p>
            <a:pPr>
              <a:lnSpc>
                <a:spcPct val="85000"/>
              </a:lnSpc>
              <a:spcBef>
                <a:spcPct val="0"/>
              </a:spcBef>
            </a:pPr>
            <a:r>
              <a:rPr lang="en" b="1" dirty="0">
                <a:solidFill>
                  <a:schemeClr val="accent1">
                    <a:lumMod val="50000"/>
                  </a:schemeClr>
                </a:solidFill>
              </a:rPr>
              <a:t>Requirements (3 of 3)</a:t>
            </a:r>
            <a:endParaRPr b="1" dirty="0">
              <a:solidFill>
                <a:schemeClr val="accent1">
                  <a:lumMod val="50000"/>
                </a:schemeClr>
              </a:solidFill>
            </a:endParaRPr>
          </a:p>
        </p:txBody>
      </p:sp>
      <p:sp>
        <p:nvSpPr>
          <p:cNvPr id="152" name="Google Shape;152;p26"/>
          <p:cNvSpPr txBox="1">
            <a:spLocks noGrp="1"/>
          </p:cNvSpPr>
          <p:nvPr>
            <p:ph type="body" idx="1"/>
          </p:nvPr>
        </p:nvSpPr>
        <p:spPr>
          <a:xfrm>
            <a:off x="457200" y="1114425"/>
            <a:ext cx="11277600" cy="4937760"/>
          </a:xfrm>
          <a:prstGeom prst="rect">
            <a:avLst/>
          </a:prstGeom>
        </p:spPr>
        <p:txBody>
          <a:bodyPr spcFirstLastPara="1" wrap="square" lIns="121900" tIns="121900" rIns="121900" bIns="121900" anchor="t" anchorCtr="0">
            <a:normAutofit/>
          </a:bodyPr>
          <a:lstStyle/>
          <a:p>
            <a:pPr marL="0" indent="0">
              <a:buNone/>
            </a:pPr>
            <a:r>
              <a:rPr lang="en" sz="2000" b="1" dirty="0">
                <a:solidFill>
                  <a:schemeClr val="dk1"/>
                </a:solidFill>
              </a:rPr>
              <a:t>7. Motivation</a:t>
            </a:r>
            <a:endParaRPr sz="2000" b="1" dirty="0">
              <a:solidFill>
                <a:schemeClr val="dk1"/>
              </a:solidFill>
            </a:endParaRPr>
          </a:p>
          <a:p>
            <a:pPr marL="0" indent="0">
              <a:spcBef>
                <a:spcPts val="1600"/>
              </a:spcBef>
              <a:buNone/>
            </a:pPr>
            <a:r>
              <a:rPr lang="en" sz="2000" dirty="0">
                <a:solidFill>
                  <a:schemeClr val="dk1"/>
                </a:solidFill>
              </a:rPr>
              <a:t>The Guidelines motivate organizations to go beyond minimal accessibility requirements by providing a scoring system that rewards organizations which demonstrate a greater effort to improve accessibility.</a:t>
            </a:r>
            <a:endParaRPr sz="2000" dirty="0">
              <a:solidFill>
                <a:schemeClr val="dk1"/>
              </a:solidFill>
            </a:endParaRPr>
          </a:p>
          <a:p>
            <a:pPr marL="0" indent="0">
              <a:spcBef>
                <a:spcPts val="1600"/>
              </a:spcBef>
              <a:buNone/>
            </a:pPr>
            <a:r>
              <a:rPr lang="en" sz="2000" b="1" dirty="0">
                <a:solidFill>
                  <a:schemeClr val="dk1"/>
                </a:solidFill>
              </a:rPr>
              <a:t>8. Scope</a:t>
            </a:r>
            <a:endParaRPr sz="2000" b="1" dirty="0">
              <a:solidFill>
                <a:schemeClr val="dk1"/>
              </a:solidFill>
            </a:endParaRPr>
          </a:p>
          <a:p>
            <a:pPr marL="0" indent="0">
              <a:spcBef>
                <a:spcPts val="1600"/>
              </a:spcBef>
              <a:buNone/>
            </a:pPr>
            <a:r>
              <a:rPr lang="en" sz="2000" dirty="0">
                <a:solidFill>
                  <a:schemeClr val="dk1"/>
                </a:solidFill>
              </a:rPr>
              <a:t>The guidelines provide guidance for people and organizations that produce digital assets and technology of varying size and complexity. This includes large, dynamic, and complex websites. Our intent is to provide guidance for a diverse group of stakeholders including content creators, browsers, authoring tools, assistive technologies, and more.</a:t>
            </a:r>
            <a:endParaRPr sz="2000" dirty="0">
              <a:solidFill>
                <a:schemeClr val="dk1"/>
              </a:solidFill>
            </a:endParaRPr>
          </a:p>
          <a:p>
            <a:pPr marL="0" indent="0">
              <a:spcBef>
                <a:spcPts val="1600"/>
              </a:spcBef>
              <a:spcAft>
                <a:spcPts val="1600"/>
              </a:spcAft>
              <a:buNone/>
            </a:pPr>
            <a:endParaRPr sz="2000" dirty="0">
              <a:solidFill>
                <a:schemeClr val="dk1"/>
              </a:solidFill>
            </a:endParaRPr>
          </a:p>
        </p:txBody>
      </p:sp>
      <p:sp>
        <p:nvSpPr>
          <p:cNvPr id="153" name="Google Shape;153;p26"/>
          <p:cNvSpPr txBox="1">
            <a:spLocks noGrp="1"/>
          </p:cNvSpPr>
          <p:nvPr>
            <p:ph type="sldNum" idx="12"/>
          </p:nvPr>
        </p:nvSpPr>
        <p:spPr>
          <a:xfrm>
            <a:off x="11766165" y="6566130"/>
            <a:ext cx="268817" cy="182880"/>
          </a:xfrm>
          <a:prstGeom prst="rect">
            <a:avLst/>
          </a:prstGeom>
        </p:spPr>
        <p:txBody>
          <a:bodyPr spcFirstLastPara="1" wrap="square" lIns="121900" tIns="121900" rIns="121900" bIns="121900" anchor="ctr" anchorCtr="0">
            <a:noAutofit/>
          </a:bodyPr>
          <a:lstStyle/>
          <a:p>
            <a:pPr algn="r"/>
            <a:fld id="{00000000-1234-1234-1234-123412341234}" type="slidenum">
              <a:rPr lang="en" sz="1200">
                <a:solidFill>
                  <a:schemeClr val="bg1"/>
                </a:solidFill>
              </a:rPr>
              <a:pPr algn="r"/>
              <a:t>9</a:t>
            </a:fld>
            <a:endParaRPr sz="1200">
              <a:solidFill>
                <a:schemeClr val="bg1"/>
              </a:solidFill>
            </a:endParaRPr>
          </a:p>
        </p:txBody>
      </p:sp>
    </p:spTree>
  </p:cSld>
  <p:clrMapOvr>
    <a:masterClrMapping/>
  </p:clrMapOvr>
</p:sld>
</file>

<file path=ppt/theme/theme1.xml><?xml version="1.0" encoding="utf-8"?>
<a:theme xmlns:a="http://schemas.openxmlformats.org/drawingml/2006/main" name="outs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utside" id="{F05C289D-B26D-A54C-9363-EBFD65E2C7E0}" vid="{3F82185E-F67E-C448-85A4-D36FDD86ED74}"/>
    </a:ext>
  </a:extLst>
</a:theme>
</file>

<file path=ppt/theme/theme10.xml><?xml version="1.0" encoding="utf-8"?>
<a:theme xmlns:a="http://schemas.openxmlformats.org/drawingml/2006/main" name="3_Default Design">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uxd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xd theme" id="{98CF6B40-184E-0A4D-9210-715DA4889DE5}" vid="{E78330F9-4DD3-AD46-8634-F40EC92FBCA4}"/>
    </a:ext>
  </a:extLst>
</a:theme>
</file>

<file path=ppt/theme/theme12.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Presentation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2E3D9FF4-0A12-4285-8293-03AC3CE61D54}" vid="{B75579AF-B8AA-43CF-9DD9-CE52DE6674B7}"/>
    </a:ext>
  </a:ext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uxd theme">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xd theme" id="{98CF6B40-184E-0A4D-9210-715DA4889DE5}" vid="{E78330F9-4DD3-AD46-8634-F40EC92FBCA4}"/>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Default Design">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Default Design">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RB_LO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B_LOC" id="{C46B53B6-3743-084F-BF4D-D51362C95B09}" vid="{3F19F2DA-713C-B84C-86AD-A3492F6D9A30}"/>
    </a:ext>
  </a:extLst>
</a:theme>
</file>

<file path=docProps/app.xml><?xml version="1.0" encoding="utf-8"?>
<Properties xmlns="http://schemas.openxmlformats.org/officeDocument/2006/extended-properties" xmlns:vt="http://schemas.openxmlformats.org/officeDocument/2006/docPropsVTypes">
  <Template>outside</Template>
  <TotalTime>4096</TotalTime>
  <Words>2696</Words>
  <Application>Microsoft Macintosh PowerPoint</Application>
  <PresentationFormat>Widescreen</PresentationFormat>
  <Paragraphs>331</Paragraphs>
  <Slides>28</Slides>
  <Notes>21</Notes>
  <HiddenSlides>0</HiddenSlides>
  <MMClips>0</MMClips>
  <ScaleCrop>false</ScaleCrop>
  <HeadingPairs>
    <vt:vector size="6" baseType="variant">
      <vt:variant>
        <vt:lpstr>Fonts Used</vt:lpstr>
      </vt:variant>
      <vt:variant>
        <vt:i4>6</vt:i4>
      </vt:variant>
      <vt:variant>
        <vt:lpstr>Theme</vt:lpstr>
      </vt:variant>
      <vt:variant>
        <vt:i4>13</vt:i4>
      </vt:variant>
      <vt:variant>
        <vt:lpstr>Slide Titles</vt:lpstr>
      </vt:variant>
      <vt:variant>
        <vt:i4>28</vt:i4>
      </vt:variant>
    </vt:vector>
  </HeadingPairs>
  <TitlesOfParts>
    <vt:vector size="47" baseType="lpstr">
      <vt:lpstr>Arial</vt:lpstr>
      <vt:lpstr>Calibri</vt:lpstr>
      <vt:lpstr>Calibri Light</vt:lpstr>
      <vt:lpstr>Noto Sans Symbols</vt:lpstr>
      <vt:lpstr>Palatino</vt:lpstr>
      <vt:lpstr>Wingdings</vt:lpstr>
      <vt:lpstr>outside</vt:lpstr>
      <vt:lpstr>Default Design</vt:lpstr>
      <vt:lpstr>1_Custom Design</vt:lpstr>
      <vt:lpstr>uxd theme</vt:lpstr>
      <vt:lpstr>2_Custom Design</vt:lpstr>
      <vt:lpstr>3_Custom Design</vt:lpstr>
      <vt:lpstr>1_Default Design</vt:lpstr>
      <vt:lpstr>2_Default Design</vt:lpstr>
      <vt:lpstr>1_RB_LOC</vt:lpstr>
      <vt:lpstr>3_Default Design</vt:lpstr>
      <vt:lpstr>3_uxd theme</vt:lpstr>
      <vt:lpstr>12_Custom Design</vt:lpstr>
      <vt:lpstr>Presentation1</vt:lpstr>
      <vt:lpstr>WCAG 3 Update</vt:lpstr>
      <vt:lpstr>Speaker: Rachael Bradley Montgomery, PhD</vt:lpstr>
      <vt:lpstr>Background</vt:lpstr>
      <vt:lpstr>Why do standards evolve?</vt:lpstr>
      <vt:lpstr>WCAG 2.x has constraints</vt:lpstr>
      <vt:lpstr>Timeline</vt:lpstr>
      <vt:lpstr>Requirements (1 of 3) </vt:lpstr>
      <vt:lpstr>Requirements (2 of 3)</vt:lpstr>
      <vt:lpstr>Requirements (3 of 3)</vt:lpstr>
      <vt:lpstr>How to Participate in the WCAG 3 Process</vt:lpstr>
      <vt:lpstr>Editor’s vs. Working Drafts</vt:lpstr>
      <vt:lpstr>Maturity Levels</vt:lpstr>
      <vt:lpstr>Ways to Give Feedback</vt:lpstr>
      <vt:lpstr>Becoming a Working Group Participant</vt:lpstr>
      <vt:lpstr>Direction we are Exploring (Content after this is not final)</vt:lpstr>
      <vt:lpstr>Functional Needs in WCAG 3</vt:lpstr>
      <vt:lpstr>Functional Needs (1/2)</vt:lpstr>
      <vt:lpstr>Functional Needs (2/2)</vt:lpstr>
      <vt:lpstr>Structure for the WCAG 3.0</vt:lpstr>
      <vt:lpstr>Assertions</vt:lpstr>
      <vt:lpstr>Scopes for Testing</vt:lpstr>
      <vt:lpstr>Guideline List (Placeholder)</vt:lpstr>
      <vt:lpstr>Tests (Exploratory)</vt:lpstr>
      <vt:lpstr>Levels and Percentages (Exploratory) </vt:lpstr>
      <vt:lpstr>Prerequisites/ Preconditions (Being Discussed)</vt:lpstr>
      <vt:lpstr>Matrix Model (Being Discussed) </vt:lpstr>
      <vt:lpstr>Other Concepts Being Discussed</vt:lpstr>
      <vt:lpstr>Take Aways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Interagency Accessibility Forum</dc:title>
  <dc:subject/>
  <dc:creator>Michael Horton</dc:creator>
  <cp:keywords/>
  <dc:description/>
  <cp:lastModifiedBy>Microsoft Office User</cp:lastModifiedBy>
  <cp:revision>31</cp:revision>
  <dcterms:created xsi:type="dcterms:W3CDTF">2022-08-30T12:32:18Z</dcterms:created>
  <dcterms:modified xsi:type="dcterms:W3CDTF">2023-03-15T19:27:29Z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